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1" r:id="rId3"/>
    <p:sldMasterId id="2147483713" r:id="rId4"/>
  </p:sldMasterIdLst>
  <p:notesMasterIdLst>
    <p:notesMasterId r:id="rId57"/>
  </p:notesMasterIdLst>
  <p:sldIdLst>
    <p:sldId id="257" r:id="rId5"/>
    <p:sldId id="258" r:id="rId6"/>
    <p:sldId id="287" r:id="rId7"/>
    <p:sldId id="263" r:id="rId8"/>
    <p:sldId id="262" r:id="rId9"/>
    <p:sldId id="265" r:id="rId10"/>
    <p:sldId id="281" r:id="rId11"/>
    <p:sldId id="279" r:id="rId12"/>
    <p:sldId id="282" r:id="rId13"/>
    <p:sldId id="283" r:id="rId14"/>
    <p:sldId id="284" r:id="rId15"/>
    <p:sldId id="285" r:id="rId16"/>
    <p:sldId id="286" r:id="rId17"/>
    <p:sldId id="278" r:id="rId18"/>
    <p:sldId id="390" r:id="rId19"/>
    <p:sldId id="288" r:id="rId20"/>
    <p:sldId id="391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35" r:id="rId32"/>
    <p:sldId id="338" r:id="rId33"/>
    <p:sldId id="336" r:id="rId34"/>
    <p:sldId id="340" r:id="rId35"/>
    <p:sldId id="342" r:id="rId36"/>
    <p:sldId id="348" r:id="rId37"/>
    <p:sldId id="344" r:id="rId38"/>
    <p:sldId id="349" r:id="rId39"/>
    <p:sldId id="347" r:id="rId40"/>
    <p:sldId id="339" r:id="rId41"/>
    <p:sldId id="374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26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9D769-8F12-4356-87BE-746AACB00BF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FC22-1CDB-4C47-BA5F-50D68ADB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0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57E4-F60A-4398-85FB-31FF5BA02C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35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57E4-F60A-4398-85FB-31FF5BA02C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1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8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9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5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4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60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9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0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5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07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84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FBAE2F-CAFF-4B22-ACA5-63BD0ADC4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 flipH="1"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D57E55-98D5-440E-8C7D-2AFA831C19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736">
            <a:off x="502949" y="2327703"/>
            <a:ext cx="3357327" cy="4476435"/>
          </a:xfrm>
          <a:prstGeom prst="rect">
            <a:avLst/>
          </a:prstGeom>
        </p:spPr>
      </p:pic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5E6F5348-DA2A-40F9-B8A8-3D1DFB185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B7069854-4CF7-46EA-B252-4C802164A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23" name="图片 22" descr="图片包含 树叶, 恐龙, 植物, 蕨&#10;&#10;描述已自动生成">
            <a:extLst>
              <a:ext uri="{FF2B5EF4-FFF2-40B4-BE49-F238E27FC236}">
                <a16:creationId xmlns:a16="http://schemas.microsoft.com/office/drawing/2014/main" id="{49B353DF-64D1-4187-BE59-D948617A9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 flipV="1">
            <a:off x="0" y="-2039"/>
            <a:ext cx="2667000" cy="16477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01F441E-306F-4923-8376-BA7CEDD54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1491">
            <a:off x="8824742" y="4701172"/>
            <a:ext cx="1266632" cy="14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ADBBD1E4-6B3D-4F75-B9DB-EBD60E7CD6BE}"/>
              </a:ext>
            </a:extLst>
          </p:cNvPr>
          <p:cNvSpPr/>
          <p:nvPr userDrawn="1"/>
        </p:nvSpPr>
        <p:spPr>
          <a:xfrm flipH="1" flipV="1">
            <a:off x="556845" y="1380434"/>
            <a:ext cx="351692" cy="351692"/>
          </a:xfrm>
          <a:prstGeom prst="rtTriangle">
            <a:avLst/>
          </a:prstGeom>
          <a:solidFill>
            <a:srgbClr val="139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414D4-87BE-4DC1-A560-22F0B0F5C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F49537A-A654-4323-8819-25C8512E4051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ECC9F8A7-5B5F-49F6-A0A5-6A5114A6D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2E73970D-602B-47D4-826B-19DA250B8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8F08F4-6522-431E-899D-8D7457349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10086258" y="0"/>
            <a:ext cx="2105742" cy="1940170"/>
          </a:xfrm>
          <a:prstGeom prst="rect">
            <a:avLst/>
          </a:prstGeom>
        </p:spPr>
      </p:pic>
      <p:sp>
        <p:nvSpPr>
          <p:cNvPr id="16" name="矩形: 圆顶角 15">
            <a:extLst>
              <a:ext uri="{FF2B5EF4-FFF2-40B4-BE49-F238E27FC236}">
                <a16:creationId xmlns:a16="http://schemas.microsoft.com/office/drawing/2014/main" id="{E5311802-C706-49DA-9E69-DDE7E97531DC}"/>
              </a:ext>
            </a:extLst>
          </p:cNvPr>
          <p:cNvSpPr/>
          <p:nvPr userDrawn="1"/>
        </p:nvSpPr>
        <p:spPr>
          <a:xfrm rot="5400000">
            <a:off x="1729314" y="-266497"/>
            <a:ext cx="474461" cy="28194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B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86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2E1553-8DE8-404E-94B3-E9B354D6D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FDE95C11-55CE-4393-B55F-0A425532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0" name="图片 9" descr="图片包含 树叶, 恐龙, 植物, 蕨&#10;&#10;描述已自动生成">
            <a:extLst>
              <a:ext uri="{FF2B5EF4-FFF2-40B4-BE49-F238E27FC236}">
                <a16:creationId xmlns:a16="http://schemas.microsoft.com/office/drawing/2014/main" id="{00198D1E-7E93-40E6-9744-7E80D0008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  <p:pic>
        <p:nvPicPr>
          <p:cNvPr id="11" name="图片 10" descr="图片包含 树叶, 恐龙, 植物, 蕨&#10;&#10;描述已自动生成">
            <a:extLst>
              <a:ext uri="{FF2B5EF4-FFF2-40B4-BE49-F238E27FC236}">
                <a16:creationId xmlns:a16="http://schemas.microsoft.com/office/drawing/2014/main" id="{F13B9A76-4836-4F0A-A5C1-C900AF1FD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/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5CA0D330-B106-47EB-8993-4ED648EA0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42734" r="27116" b="21365"/>
          <a:stretch/>
        </p:blipFill>
        <p:spPr>
          <a:xfrm rot="941204">
            <a:off x="8112369" y="3776191"/>
            <a:ext cx="2907324" cy="2461846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A8D5AAF0-0934-4DA5-A527-9F5EBB4C9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64ABD3-ED3D-49E1-BC48-75FBE44EB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24421">
            <a:off x="2247381" y="4654738"/>
            <a:ext cx="1266632" cy="1480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96B4B9-1A8E-429D-B55F-91820BAA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48558" b="73469"/>
          <a:stretch/>
        </p:blipFill>
        <p:spPr>
          <a:xfrm>
            <a:off x="1324708" y="693066"/>
            <a:ext cx="2883877" cy="1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CC377B-52E8-4A30-BF66-211DF79D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66946"/>
          <a:stretch/>
        </p:blipFill>
        <p:spPr>
          <a:xfrm>
            <a:off x="0" y="4591050"/>
            <a:ext cx="10049372" cy="22666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19D44D-92A4-4DB9-B419-89840BA02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/>
        </p:blipFill>
        <p:spPr>
          <a:xfrm rot="1014639">
            <a:off x="491293" y="2021642"/>
            <a:ext cx="2431228" cy="3739388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4ADF1C1F-33E0-4E76-8B7E-5C5CA5E4D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4" name="图片 13" descr="图片包含 树叶, 恐龙, 植物, 蕨&#10;&#10;描述已自动生成">
            <a:extLst>
              <a:ext uri="{FF2B5EF4-FFF2-40B4-BE49-F238E27FC236}">
                <a16:creationId xmlns:a16="http://schemas.microsoft.com/office/drawing/2014/main" id="{0E38DB28-BFAC-4E08-AE8E-A4F0393AA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B2BD05-D262-4516-AD7C-5246367FD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9545510" y="0"/>
            <a:ext cx="2646490" cy="2438400"/>
          </a:xfrm>
          <a:prstGeom prst="rect">
            <a:avLst/>
          </a:prstGeom>
        </p:spPr>
      </p:pic>
      <p:pic>
        <p:nvPicPr>
          <p:cNvPr id="16" name="图片 15" descr="图片包含 树叶, 恐龙, 植物, 蕨&#10;&#10;描述已自动生成">
            <a:extLst>
              <a:ext uri="{FF2B5EF4-FFF2-40B4-BE49-F238E27FC236}">
                <a16:creationId xmlns:a16="http://schemas.microsoft.com/office/drawing/2014/main" id="{5CFBFE70-2FF4-46E8-B28E-33FAAB88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425F2-2ECB-454D-9A28-6CBB02749A7E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F3F94-2D07-4E3E-96A4-7703C267C79F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84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21CDE-E440-4C50-8C4D-212E1DDC195F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93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5E50D4-5C44-4242-BF00-D339E6ECA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EE469B-04A8-4081-ACA9-9CBC7CB52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36F149-8A7B-434A-B638-7ADAE7902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41E99-A8AA-4DF1-AA09-F705CF22031E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9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5D97-72C8-4E42-8D37-D9123850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284B6-1710-4A28-8060-34C7CC132A7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2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50B8-E9DF-4535-AC24-40F5948FC6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1E55AD-5604-48FE-A967-66578032557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95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FDCD-79DF-4E26-B53B-F793A3B91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BE3BF0-1B0E-4820-A683-C335E9BB55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05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F29F-1D5C-4F98-8611-088B30D5EE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6B118F-3401-48FB-9E93-C5170791AEF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3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9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E4B4-C53A-47F9-8CC4-875118BA24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51CDDB-6E31-4ED3-B0EA-11C235F09C0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59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5484-E03C-4FF5-8985-453CC60826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E6AEA-5E16-40B2-80D8-F047B694D62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11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B22D0-B464-4DC5-94E4-820EC327ED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81327A-126D-4AB5-817E-8A795022D78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65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9966-25E8-42DC-A1BD-36F233500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51E6F-9D46-4E67-87D9-A28584002C7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AFC1-1854-41B4-9A5A-0009837744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A97CFF-87CE-4953-A8CE-C660C006D79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10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E6CD-915E-4DE9-8588-B5A9AD063B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14AB28-6607-4219-806D-8E10F0EAD9F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36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72EA-60AB-4050-B51B-DD9AC1E986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B5C89C-3DD2-4716-B25C-EC4C18CDED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55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2655"/>
          <a:stretch>
            <a:fillRect/>
          </a:stretch>
        </p:blipFill>
        <p:spPr bwMode="auto">
          <a:xfrm>
            <a:off x="-44450" y="169863"/>
            <a:ext cx="122443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DD41-BAC6-428E-81B6-EF554CCE4269}" type="datetimeFigureOut">
              <a:rPr lang="zh-CN" altLang="en-US"/>
              <a:pPr>
                <a:defRPr/>
              </a:pPr>
              <a:t>2021/10/1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25C5-D5CD-454C-BD98-1F70057C6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00744"/>
      </p:ext>
    </p:extLst>
  </p:cSld>
  <p:clrMapOvr>
    <a:masterClrMapping/>
  </p:clrMapOvr>
  <p:transition spd="slow" advTm="4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chemeClr val="tx1">
                    <a:tint val="75000"/>
                  </a:schemeClr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chemeClr val="tx1">
                    <a:tint val="75000"/>
                  </a:schemeClr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chemeClr val="tx1">
                    <a:tint val="75000"/>
                  </a:schemeClr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fld id="{F2354377-0D04-44F6-9044-514AF9676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456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6B84-7BD0-4F13-BC29-C28247232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AF9B7-33EF-40B3-A66A-F6D7D52C3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E71F0-1354-4AA6-B1CE-27116684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ECC5-0350-4280-BBA6-5F255385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F1E9-0E65-4E4B-B205-2AD8413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9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31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824C-7D4E-4790-BC1B-4CC54036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FFA8F-CFF3-48A2-B5C0-5CAF873E7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741DB-F1F6-4250-9004-BA8FB9C1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DAD3E-5F58-4C60-BC3D-7844E062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6A13-7C5B-400B-B74C-A01C837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98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C17C-40F1-4543-8BEE-50F1B460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DFA98-1B82-4517-BFD7-E0C70300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79C5-3DB3-496C-9148-9CD8E7B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16E1-801B-4686-A43B-85E49CF5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F4B7C-13E2-45DD-BFFE-3ED198A0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43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CFC-6D65-4FAE-91A2-5A86A1AE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D6AA-9502-4856-A09D-7027AE89D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D7FE-344B-41C1-A138-44AE4C46D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7A7E-79B1-4EF0-8577-0162F6AE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B67AB-130E-4EC7-B0C9-D8FCF8CD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FF657-F0E5-4F51-9FE2-4874001A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15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3D37-5C41-418C-A3DF-DDEA366A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396EC-5322-4E31-A04F-4F6934153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250B1-73BB-416C-BC5D-5D75101D2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BADFC-8995-48E3-A5FD-5A2425420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8903E-8681-4C4A-81EE-8A19FE752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F199C-5CED-446B-867E-208EC5C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F2E24-E783-4284-BAFF-7BBF804B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2ADABB-EEC5-409D-BD77-057C7ED5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0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BE89-E246-44AE-87D4-45B97604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F2BBE-B801-4843-812D-81126741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19786-4F23-4412-924B-84766AD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E122C-B2FF-4265-8047-2361563E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04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671AB-C5D9-437F-A57A-95974688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05543-17AA-4A5B-B506-1D144888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B5C4-0B9C-43FC-A9B8-CB10EAF9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54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F7FF-4790-43EA-A2AF-BE54D591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7D9E-F4CE-4D8B-8DD6-BDD9C844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EE546-25E0-4B36-B882-84BDCDD4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76CF6-4B70-44DB-A63D-19F6D967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48EDE-60AD-45DB-B8EF-C445F271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0F7F6-E51A-411C-8BDC-267F2F91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0053-15B5-4B84-9097-ADBC3497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E9476-51C4-469E-AF8A-C2B75BCCD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982F1-9787-4B16-8DC8-C7F665D1E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5B1E5-71C7-4BFF-8AD2-BDD7264A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A5A2B-9D64-4D10-9823-203DA5E6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8EE0-5732-4EF3-9894-CDE722A0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7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759E-AB3A-4041-B017-96B9056D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BAF26-BF86-4A4E-8F6C-F7F373F60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C695-A82D-4E48-9B14-50AC86DD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92491-9325-411C-BDAC-6FF5C4A2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2445-E87A-4CD7-BBED-C65D8719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77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90118-E88C-4BD4-97CF-A7E25D55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8636F-1E73-4FD3-A4AF-8CD739EF0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59D5-9D5B-4907-A61E-67D901D3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2916-3EF0-4D46-BD13-536DF217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37D5D-0A53-49BF-970E-E915EBD8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7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776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2E1553-8DE8-404E-94B3-E9B354D6D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FDE95C11-55CE-4393-B55F-0A425532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0" name="图片 9" descr="图片包含 树叶, 恐龙, 植物, 蕨&#10;&#10;描述已自动生成">
            <a:extLst>
              <a:ext uri="{FF2B5EF4-FFF2-40B4-BE49-F238E27FC236}">
                <a16:creationId xmlns:a16="http://schemas.microsoft.com/office/drawing/2014/main" id="{00198D1E-7E93-40E6-9744-7E80D0008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  <p:pic>
        <p:nvPicPr>
          <p:cNvPr id="11" name="图片 10" descr="图片包含 树叶, 恐龙, 植物, 蕨&#10;&#10;描述已自动生成">
            <a:extLst>
              <a:ext uri="{FF2B5EF4-FFF2-40B4-BE49-F238E27FC236}">
                <a16:creationId xmlns:a16="http://schemas.microsoft.com/office/drawing/2014/main" id="{F13B9A76-4836-4F0A-A5C1-C900AF1FD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/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5CA0D330-B106-47EB-8993-4ED648EA0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42734" r="27116" b="21365"/>
          <a:stretch/>
        </p:blipFill>
        <p:spPr>
          <a:xfrm rot="941204">
            <a:off x="8112369" y="3776191"/>
            <a:ext cx="2907324" cy="2461846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A8D5AAF0-0934-4DA5-A527-9F5EBB4C9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64ABD3-ED3D-49E1-BC48-75FBE44EB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24421">
            <a:off x="2247381" y="4654738"/>
            <a:ext cx="1266632" cy="1480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96B4B9-1A8E-429D-B55F-91820BAA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48558" b="73469"/>
          <a:stretch/>
        </p:blipFill>
        <p:spPr>
          <a:xfrm>
            <a:off x="1324708" y="693066"/>
            <a:ext cx="2883877" cy="1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81 w 596"/>
                  <a:gd name="T1" fmla="*/ 1840 h 666"/>
                  <a:gd name="T2" fmla="*/ 29 w 596"/>
                  <a:gd name="T3" fmla="*/ 1695 h 666"/>
                  <a:gd name="T4" fmla="*/ 0 w 596"/>
                  <a:gd name="T5" fmla="*/ 1436 h 666"/>
                  <a:gd name="T6" fmla="*/ 20 w 596"/>
                  <a:gd name="T7" fmla="*/ 1104 h 666"/>
                  <a:gd name="T8" fmla="*/ 125 w 596"/>
                  <a:gd name="T9" fmla="*/ 751 h 666"/>
                  <a:gd name="T10" fmla="*/ 344 w 596"/>
                  <a:gd name="T11" fmla="*/ 417 h 666"/>
                  <a:gd name="T12" fmla="*/ 711 w 596"/>
                  <a:gd name="T13" fmla="*/ 154 h 666"/>
                  <a:gd name="T14" fmla="*/ 1235 w 596"/>
                  <a:gd name="T15" fmla="*/ 9 h 666"/>
                  <a:gd name="T16" fmla="*/ 1901 w 596"/>
                  <a:gd name="T17" fmla="*/ 45 h 666"/>
                  <a:gd name="T18" fmla="*/ 2422 w 596"/>
                  <a:gd name="T19" fmla="*/ 339 h 666"/>
                  <a:gd name="T20" fmla="*/ 2771 w 596"/>
                  <a:gd name="T21" fmla="*/ 821 h 666"/>
                  <a:gd name="T22" fmla="*/ 2957 w 596"/>
                  <a:gd name="T23" fmla="*/ 1411 h 666"/>
                  <a:gd name="T24" fmla="*/ 2977 w 596"/>
                  <a:gd name="T25" fmla="*/ 2034 h 666"/>
                  <a:gd name="T26" fmla="*/ 2832 w 596"/>
                  <a:gd name="T27" fmla="*/ 2611 h 666"/>
                  <a:gd name="T28" fmla="*/ 2536 w 596"/>
                  <a:gd name="T29" fmla="*/ 3057 h 666"/>
                  <a:gd name="T30" fmla="*/ 2087 w 596"/>
                  <a:gd name="T31" fmla="*/ 3296 h 666"/>
                  <a:gd name="T32" fmla="*/ 1946 w 596"/>
                  <a:gd name="T33" fmla="*/ 3275 h 666"/>
                  <a:gd name="T34" fmla="*/ 2205 w 596"/>
                  <a:gd name="T35" fmla="*/ 3068 h 666"/>
                  <a:gd name="T36" fmla="*/ 2411 w 596"/>
                  <a:gd name="T37" fmla="*/ 2705 h 666"/>
                  <a:gd name="T38" fmla="*/ 2545 w 596"/>
                  <a:gd name="T39" fmla="*/ 2256 h 666"/>
                  <a:gd name="T40" fmla="*/ 2601 w 596"/>
                  <a:gd name="T41" fmla="*/ 1766 h 666"/>
                  <a:gd name="T42" fmla="*/ 2572 w 596"/>
                  <a:gd name="T43" fmla="*/ 1282 h 666"/>
                  <a:gd name="T44" fmla="*/ 2427 w 596"/>
                  <a:gd name="T45" fmla="*/ 865 h 666"/>
                  <a:gd name="T46" fmla="*/ 2165 w 596"/>
                  <a:gd name="T47" fmla="*/ 557 h 666"/>
                  <a:gd name="T48" fmla="*/ 1707 w 596"/>
                  <a:gd name="T49" fmla="*/ 372 h 666"/>
                  <a:gd name="T50" fmla="*/ 1230 w 596"/>
                  <a:gd name="T51" fmla="*/ 303 h 666"/>
                  <a:gd name="T52" fmla="*/ 870 w 596"/>
                  <a:gd name="T53" fmla="*/ 352 h 666"/>
                  <a:gd name="T54" fmla="*/ 606 w 596"/>
                  <a:gd name="T55" fmla="*/ 502 h 666"/>
                  <a:gd name="T56" fmla="*/ 420 w 596"/>
                  <a:gd name="T57" fmla="*/ 740 h 666"/>
                  <a:gd name="T58" fmla="*/ 284 w 596"/>
                  <a:gd name="T59" fmla="*/ 1023 h 666"/>
                  <a:gd name="T60" fmla="*/ 199 w 596"/>
                  <a:gd name="T61" fmla="*/ 1351 h 666"/>
                  <a:gd name="T62" fmla="*/ 141 w 596"/>
                  <a:gd name="T63" fmla="*/ 168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25 h 237"/>
                  <a:gd name="T4" fmla="*/ 16 w 257"/>
                  <a:gd name="T5" fmla="*/ 251 h 237"/>
                  <a:gd name="T6" fmla="*/ 29 w 257"/>
                  <a:gd name="T7" fmla="*/ 376 h 237"/>
                  <a:gd name="T8" fmla="*/ 53 w 257"/>
                  <a:gd name="T9" fmla="*/ 493 h 237"/>
                  <a:gd name="T10" fmla="*/ 89 w 257"/>
                  <a:gd name="T11" fmla="*/ 598 h 237"/>
                  <a:gd name="T12" fmla="*/ 133 w 257"/>
                  <a:gd name="T13" fmla="*/ 708 h 237"/>
                  <a:gd name="T14" fmla="*/ 187 w 257"/>
                  <a:gd name="T15" fmla="*/ 809 h 237"/>
                  <a:gd name="T16" fmla="*/ 251 w 257"/>
                  <a:gd name="T17" fmla="*/ 894 h 237"/>
                  <a:gd name="T18" fmla="*/ 331 w 257"/>
                  <a:gd name="T19" fmla="*/ 975 h 237"/>
                  <a:gd name="T20" fmla="*/ 424 w 257"/>
                  <a:gd name="T21" fmla="*/ 1044 h 237"/>
                  <a:gd name="T22" fmla="*/ 524 w 257"/>
                  <a:gd name="T23" fmla="*/ 1100 h 237"/>
                  <a:gd name="T24" fmla="*/ 647 w 257"/>
                  <a:gd name="T25" fmla="*/ 1145 h 237"/>
                  <a:gd name="T26" fmla="*/ 780 w 257"/>
                  <a:gd name="T27" fmla="*/ 1174 h 237"/>
                  <a:gd name="T28" fmla="*/ 929 w 257"/>
                  <a:gd name="T29" fmla="*/ 1190 h 237"/>
                  <a:gd name="T30" fmla="*/ 1086 w 257"/>
                  <a:gd name="T31" fmla="*/ 1185 h 237"/>
                  <a:gd name="T32" fmla="*/ 1269 w 257"/>
                  <a:gd name="T33" fmla="*/ 1165 h 237"/>
                  <a:gd name="T34" fmla="*/ 1106 w 257"/>
                  <a:gd name="T35" fmla="*/ 1140 h 237"/>
                  <a:gd name="T36" fmla="*/ 962 w 257"/>
                  <a:gd name="T37" fmla="*/ 1105 h 237"/>
                  <a:gd name="T38" fmla="*/ 840 w 257"/>
                  <a:gd name="T39" fmla="*/ 1064 h 237"/>
                  <a:gd name="T40" fmla="*/ 731 w 257"/>
                  <a:gd name="T41" fmla="*/ 1024 h 237"/>
                  <a:gd name="T42" fmla="*/ 631 w 257"/>
                  <a:gd name="T43" fmla="*/ 968 h 237"/>
                  <a:gd name="T44" fmla="*/ 553 w 257"/>
                  <a:gd name="T45" fmla="*/ 914 h 237"/>
                  <a:gd name="T46" fmla="*/ 480 w 257"/>
                  <a:gd name="T47" fmla="*/ 849 h 237"/>
                  <a:gd name="T48" fmla="*/ 415 w 257"/>
                  <a:gd name="T49" fmla="*/ 777 h 237"/>
                  <a:gd name="T50" fmla="*/ 355 w 257"/>
                  <a:gd name="T51" fmla="*/ 708 h 237"/>
                  <a:gd name="T52" fmla="*/ 302 w 257"/>
                  <a:gd name="T53" fmla="*/ 627 h 237"/>
                  <a:gd name="T54" fmla="*/ 258 w 257"/>
                  <a:gd name="T55" fmla="*/ 538 h 237"/>
                  <a:gd name="T56" fmla="*/ 213 w 257"/>
                  <a:gd name="T57" fmla="*/ 441 h 237"/>
                  <a:gd name="T58" fmla="*/ 162 w 257"/>
                  <a:gd name="T59" fmla="*/ 347 h 237"/>
                  <a:gd name="T60" fmla="*/ 113 w 257"/>
                  <a:gd name="T61" fmla="*/ 235 h 237"/>
                  <a:gd name="T62" fmla="*/ 60 w 257"/>
                  <a:gd name="T63" fmla="*/ 12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384 w 124"/>
                  <a:gd name="T1" fmla="*/ 0 h 110"/>
                  <a:gd name="T2" fmla="*/ 619 w 124"/>
                  <a:gd name="T3" fmla="*/ 552 h 110"/>
                  <a:gd name="T4" fmla="*/ 599 w 124"/>
                  <a:gd name="T5" fmla="*/ 548 h 110"/>
                  <a:gd name="T6" fmla="*/ 534 w 124"/>
                  <a:gd name="T7" fmla="*/ 539 h 110"/>
                  <a:gd name="T8" fmla="*/ 445 w 124"/>
                  <a:gd name="T9" fmla="*/ 518 h 110"/>
                  <a:gd name="T10" fmla="*/ 340 w 124"/>
                  <a:gd name="T11" fmla="*/ 507 h 110"/>
                  <a:gd name="T12" fmla="*/ 226 w 124"/>
                  <a:gd name="T13" fmla="*/ 498 h 110"/>
                  <a:gd name="T14" fmla="*/ 125 w 124"/>
                  <a:gd name="T15" fmla="*/ 503 h 110"/>
                  <a:gd name="T16" fmla="*/ 45 w 124"/>
                  <a:gd name="T17" fmla="*/ 523 h 110"/>
                  <a:gd name="T18" fmla="*/ 0 w 124"/>
                  <a:gd name="T19" fmla="*/ 564 h 110"/>
                  <a:gd name="T20" fmla="*/ 20 w 124"/>
                  <a:gd name="T21" fmla="*/ 503 h 110"/>
                  <a:gd name="T22" fmla="*/ 40 w 124"/>
                  <a:gd name="T23" fmla="*/ 455 h 110"/>
                  <a:gd name="T24" fmla="*/ 80 w 124"/>
                  <a:gd name="T25" fmla="*/ 421 h 110"/>
                  <a:gd name="T26" fmla="*/ 125 w 124"/>
                  <a:gd name="T27" fmla="*/ 389 h 110"/>
                  <a:gd name="T28" fmla="*/ 179 w 124"/>
                  <a:gd name="T29" fmla="*/ 369 h 110"/>
                  <a:gd name="T30" fmla="*/ 235 w 124"/>
                  <a:gd name="T31" fmla="*/ 364 h 110"/>
                  <a:gd name="T32" fmla="*/ 295 w 124"/>
                  <a:gd name="T33" fmla="*/ 364 h 110"/>
                  <a:gd name="T34" fmla="*/ 360 w 124"/>
                  <a:gd name="T35" fmla="*/ 380 h 110"/>
                  <a:gd name="T36" fmla="*/ 364 w 124"/>
                  <a:gd name="T37" fmla="*/ 364 h 110"/>
                  <a:gd name="T38" fmla="*/ 348 w 124"/>
                  <a:gd name="T39" fmla="*/ 287 h 110"/>
                  <a:gd name="T40" fmla="*/ 335 w 124"/>
                  <a:gd name="T41" fmla="*/ 195 h 110"/>
                  <a:gd name="T42" fmla="*/ 324 w 124"/>
                  <a:gd name="T43" fmla="*/ 154 h 110"/>
                  <a:gd name="T44" fmla="*/ 315 w 124"/>
                  <a:gd name="T45" fmla="*/ 154 h 110"/>
                  <a:gd name="T46" fmla="*/ 304 w 124"/>
                  <a:gd name="T47" fmla="*/ 149 h 110"/>
                  <a:gd name="T48" fmla="*/ 295 w 124"/>
                  <a:gd name="T49" fmla="*/ 134 h 110"/>
                  <a:gd name="T50" fmla="*/ 284 w 124"/>
                  <a:gd name="T51" fmla="*/ 118 h 110"/>
                  <a:gd name="T52" fmla="*/ 284 w 124"/>
                  <a:gd name="T53" fmla="*/ 97 h 110"/>
                  <a:gd name="T54" fmla="*/ 295 w 124"/>
                  <a:gd name="T55" fmla="*/ 72 h 110"/>
                  <a:gd name="T56" fmla="*/ 328 w 124"/>
                  <a:gd name="T57" fmla="*/ 41 h 110"/>
                  <a:gd name="T58" fmla="*/ 384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5 w 109"/>
                  <a:gd name="T3" fmla="*/ 4 h 156"/>
                  <a:gd name="T4" fmla="*/ 90 w 109"/>
                  <a:gd name="T5" fmla="*/ 24 h 156"/>
                  <a:gd name="T6" fmla="*/ 187 w 109"/>
                  <a:gd name="T7" fmla="*/ 60 h 156"/>
                  <a:gd name="T8" fmla="*/ 292 w 109"/>
                  <a:gd name="T9" fmla="*/ 118 h 156"/>
                  <a:gd name="T10" fmla="*/ 393 w 109"/>
                  <a:gd name="T11" fmla="*/ 218 h 156"/>
                  <a:gd name="T12" fmla="*/ 486 w 109"/>
                  <a:gd name="T13" fmla="*/ 351 h 156"/>
                  <a:gd name="T14" fmla="*/ 542 w 109"/>
                  <a:gd name="T15" fmla="*/ 534 h 156"/>
                  <a:gd name="T16" fmla="*/ 551 w 109"/>
                  <a:gd name="T17" fmla="*/ 772 h 156"/>
                  <a:gd name="T18" fmla="*/ 530 w 109"/>
                  <a:gd name="T19" fmla="*/ 772 h 156"/>
                  <a:gd name="T20" fmla="*/ 501 w 109"/>
                  <a:gd name="T21" fmla="*/ 772 h 156"/>
                  <a:gd name="T22" fmla="*/ 470 w 109"/>
                  <a:gd name="T23" fmla="*/ 772 h 156"/>
                  <a:gd name="T24" fmla="*/ 441 w 109"/>
                  <a:gd name="T25" fmla="*/ 763 h 156"/>
                  <a:gd name="T26" fmla="*/ 409 w 109"/>
                  <a:gd name="T27" fmla="*/ 756 h 156"/>
                  <a:gd name="T28" fmla="*/ 373 w 109"/>
                  <a:gd name="T29" fmla="*/ 743 h 156"/>
                  <a:gd name="T30" fmla="*/ 333 w 109"/>
                  <a:gd name="T31" fmla="*/ 718 h 156"/>
                  <a:gd name="T32" fmla="*/ 292 w 109"/>
                  <a:gd name="T33" fmla="*/ 687 h 156"/>
                  <a:gd name="T34" fmla="*/ 267 w 109"/>
                  <a:gd name="T35" fmla="*/ 623 h 156"/>
                  <a:gd name="T36" fmla="*/ 267 w 109"/>
                  <a:gd name="T37" fmla="*/ 549 h 156"/>
                  <a:gd name="T38" fmla="*/ 283 w 109"/>
                  <a:gd name="T39" fmla="*/ 476 h 156"/>
                  <a:gd name="T40" fmla="*/ 299 w 109"/>
                  <a:gd name="T41" fmla="*/ 396 h 156"/>
                  <a:gd name="T42" fmla="*/ 283 w 109"/>
                  <a:gd name="T43" fmla="*/ 307 h 156"/>
                  <a:gd name="T44" fmla="*/ 243 w 109"/>
                  <a:gd name="T45" fmla="*/ 214 h 156"/>
                  <a:gd name="T46" fmla="*/ 157 w 109"/>
                  <a:gd name="T47" fmla="*/ 11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155 w 46"/>
                  <a:gd name="T1" fmla="*/ 0 h 94"/>
                  <a:gd name="T2" fmla="*/ 101 w 46"/>
                  <a:gd name="T3" fmla="*/ 187 h 94"/>
                  <a:gd name="T4" fmla="*/ 76 w 46"/>
                  <a:gd name="T5" fmla="*/ 307 h 94"/>
                  <a:gd name="T6" fmla="*/ 56 w 46"/>
                  <a:gd name="T7" fmla="*/ 391 h 94"/>
                  <a:gd name="T8" fmla="*/ 0 w 46"/>
                  <a:gd name="T9" fmla="*/ 465 h 94"/>
                  <a:gd name="T10" fmla="*/ 60 w 46"/>
                  <a:gd name="T11" fmla="*/ 436 h 94"/>
                  <a:gd name="T12" fmla="*/ 116 w 46"/>
                  <a:gd name="T13" fmla="*/ 396 h 94"/>
                  <a:gd name="T14" fmla="*/ 161 w 46"/>
                  <a:gd name="T15" fmla="*/ 340 h 94"/>
                  <a:gd name="T16" fmla="*/ 202 w 46"/>
                  <a:gd name="T17" fmla="*/ 282 h 94"/>
                  <a:gd name="T18" fmla="*/ 226 w 46"/>
                  <a:gd name="T19" fmla="*/ 218 h 94"/>
                  <a:gd name="T20" fmla="*/ 231 w 46"/>
                  <a:gd name="T21" fmla="*/ 149 h 94"/>
                  <a:gd name="T22" fmla="*/ 210 w 46"/>
                  <a:gd name="T23" fmla="*/ 73 h 94"/>
                  <a:gd name="T24" fmla="*/ 155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 w 54"/>
                  <a:gd name="T3" fmla="*/ 5 h 40"/>
                  <a:gd name="T4" fmla="*/ 29 w 54"/>
                  <a:gd name="T5" fmla="*/ 16 h 40"/>
                  <a:gd name="T6" fmla="*/ 64 w 54"/>
                  <a:gd name="T7" fmla="*/ 41 h 40"/>
                  <a:gd name="T8" fmla="*/ 104 w 54"/>
                  <a:gd name="T9" fmla="*/ 61 h 40"/>
                  <a:gd name="T10" fmla="*/ 142 w 54"/>
                  <a:gd name="T11" fmla="*/ 77 h 40"/>
                  <a:gd name="T12" fmla="*/ 187 w 54"/>
                  <a:gd name="T13" fmla="*/ 86 h 40"/>
                  <a:gd name="T14" fmla="*/ 227 w 54"/>
                  <a:gd name="T15" fmla="*/ 92 h 40"/>
                  <a:gd name="T16" fmla="*/ 267 w 54"/>
                  <a:gd name="T17" fmla="*/ 81 h 40"/>
                  <a:gd name="T18" fmla="*/ 262 w 54"/>
                  <a:gd name="T19" fmla="*/ 126 h 40"/>
                  <a:gd name="T20" fmla="*/ 247 w 54"/>
                  <a:gd name="T21" fmla="*/ 167 h 40"/>
                  <a:gd name="T22" fmla="*/ 218 w 54"/>
                  <a:gd name="T23" fmla="*/ 194 h 40"/>
                  <a:gd name="T24" fmla="*/ 182 w 54"/>
                  <a:gd name="T25" fmla="*/ 203 h 40"/>
                  <a:gd name="T26" fmla="*/ 138 w 54"/>
                  <a:gd name="T27" fmla="*/ 198 h 40"/>
                  <a:gd name="T28" fmla="*/ 93 w 54"/>
                  <a:gd name="T29" fmla="*/ 162 h 40"/>
                  <a:gd name="T30" fmla="*/ 49 w 54"/>
                  <a:gd name="T31" fmla="*/ 10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9 w 149"/>
                  <a:gd name="T3" fmla="*/ 53 h 704"/>
                  <a:gd name="T4" fmla="*/ 78 w 149"/>
                  <a:gd name="T5" fmla="*/ 120 h 704"/>
                  <a:gd name="T6" fmla="*/ 137 w 149"/>
                  <a:gd name="T7" fmla="*/ 205 h 704"/>
                  <a:gd name="T8" fmla="*/ 202 w 149"/>
                  <a:gd name="T9" fmla="*/ 316 h 704"/>
                  <a:gd name="T10" fmla="*/ 283 w 149"/>
                  <a:gd name="T11" fmla="*/ 453 h 704"/>
                  <a:gd name="T12" fmla="*/ 359 w 149"/>
                  <a:gd name="T13" fmla="*/ 600 h 704"/>
                  <a:gd name="T14" fmla="*/ 432 w 149"/>
                  <a:gd name="T15" fmla="*/ 769 h 704"/>
                  <a:gd name="T16" fmla="*/ 489 w 149"/>
                  <a:gd name="T17" fmla="*/ 965 h 704"/>
                  <a:gd name="T18" fmla="*/ 549 w 149"/>
                  <a:gd name="T19" fmla="*/ 1173 h 704"/>
                  <a:gd name="T20" fmla="*/ 589 w 149"/>
                  <a:gd name="T21" fmla="*/ 1413 h 704"/>
                  <a:gd name="T22" fmla="*/ 609 w 149"/>
                  <a:gd name="T23" fmla="*/ 1676 h 704"/>
                  <a:gd name="T24" fmla="*/ 618 w 149"/>
                  <a:gd name="T25" fmla="*/ 1951 h 704"/>
                  <a:gd name="T26" fmla="*/ 589 w 149"/>
                  <a:gd name="T27" fmla="*/ 2258 h 704"/>
                  <a:gd name="T28" fmla="*/ 534 w 149"/>
                  <a:gd name="T29" fmla="*/ 2583 h 704"/>
                  <a:gd name="T30" fmla="*/ 452 w 149"/>
                  <a:gd name="T31" fmla="*/ 2925 h 704"/>
                  <a:gd name="T32" fmla="*/ 328 w 149"/>
                  <a:gd name="T33" fmla="*/ 3302 h 704"/>
                  <a:gd name="T34" fmla="*/ 190 w 149"/>
                  <a:gd name="T35" fmla="*/ 3729 h 704"/>
                  <a:gd name="T36" fmla="*/ 104 w 149"/>
                  <a:gd name="T37" fmla="*/ 4124 h 704"/>
                  <a:gd name="T38" fmla="*/ 49 w 149"/>
                  <a:gd name="T39" fmla="*/ 4489 h 704"/>
                  <a:gd name="T40" fmla="*/ 29 w 149"/>
                  <a:gd name="T41" fmla="*/ 4840 h 704"/>
                  <a:gd name="T42" fmla="*/ 29 w 149"/>
                  <a:gd name="T43" fmla="*/ 5174 h 704"/>
                  <a:gd name="T44" fmla="*/ 40 w 149"/>
                  <a:gd name="T45" fmla="*/ 5484 h 704"/>
                  <a:gd name="T46" fmla="*/ 60 w 149"/>
                  <a:gd name="T47" fmla="*/ 5756 h 704"/>
                  <a:gd name="T48" fmla="*/ 69 w 149"/>
                  <a:gd name="T49" fmla="*/ 6022 h 704"/>
                  <a:gd name="T50" fmla="*/ 202 w 149"/>
                  <a:gd name="T51" fmla="*/ 5885 h 704"/>
                  <a:gd name="T52" fmla="*/ 190 w 149"/>
                  <a:gd name="T53" fmla="*/ 5817 h 704"/>
                  <a:gd name="T54" fmla="*/ 177 w 149"/>
                  <a:gd name="T55" fmla="*/ 5621 h 704"/>
                  <a:gd name="T56" fmla="*/ 162 w 149"/>
                  <a:gd name="T57" fmla="*/ 5320 h 704"/>
                  <a:gd name="T58" fmla="*/ 173 w 149"/>
                  <a:gd name="T59" fmla="*/ 4919 h 704"/>
                  <a:gd name="T60" fmla="*/ 202 w 149"/>
                  <a:gd name="T61" fmla="*/ 4440 h 704"/>
                  <a:gd name="T62" fmla="*/ 283 w 149"/>
                  <a:gd name="T63" fmla="*/ 3893 h 704"/>
                  <a:gd name="T64" fmla="*/ 421 w 149"/>
                  <a:gd name="T65" fmla="*/ 3302 h 704"/>
                  <a:gd name="T66" fmla="*/ 633 w 149"/>
                  <a:gd name="T67" fmla="*/ 2676 h 704"/>
                  <a:gd name="T68" fmla="*/ 702 w 149"/>
                  <a:gd name="T69" fmla="*/ 2387 h 704"/>
                  <a:gd name="T70" fmla="*/ 731 w 149"/>
                  <a:gd name="T71" fmla="*/ 2009 h 704"/>
                  <a:gd name="T72" fmla="*/ 707 w 149"/>
                  <a:gd name="T73" fmla="*/ 1573 h 704"/>
                  <a:gd name="T74" fmla="*/ 642 w 149"/>
                  <a:gd name="T75" fmla="*/ 1146 h 704"/>
                  <a:gd name="T76" fmla="*/ 534 w 149"/>
                  <a:gd name="T77" fmla="*/ 728 h 704"/>
                  <a:gd name="T78" fmla="*/ 396 w 149"/>
                  <a:gd name="T79" fmla="*/ 377 h 704"/>
                  <a:gd name="T80" fmla="*/ 215 w 149"/>
                  <a:gd name="T81" fmla="*/ 120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598 w 128"/>
                <a:gd name="T1" fmla="*/ 0 h 217"/>
                <a:gd name="T2" fmla="*/ 669 w 128"/>
                <a:gd name="T3" fmla="*/ 81 h 217"/>
                <a:gd name="T4" fmla="*/ 732 w 128"/>
                <a:gd name="T5" fmla="*/ 242 h 217"/>
                <a:gd name="T6" fmla="*/ 782 w 128"/>
                <a:gd name="T7" fmla="*/ 449 h 217"/>
                <a:gd name="T8" fmla="*/ 815 w 128"/>
                <a:gd name="T9" fmla="*/ 697 h 217"/>
                <a:gd name="T10" fmla="*/ 808 w 128"/>
                <a:gd name="T11" fmla="*/ 993 h 217"/>
                <a:gd name="T12" fmla="*/ 739 w 128"/>
                <a:gd name="T13" fmla="*/ 1298 h 217"/>
                <a:gd name="T14" fmla="*/ 598 w 128"/>
                <a:gd name="T15" fmla="*/ 1618 h 217"/>
                <a:gd name="T16" fmla="*/ 381 w 128"/>
                <a:gd name="T17" fmla="*/ 1941 h 217"/>
                <a:gd name="T18" fmla="*/ 313 w 128"/>
                <a:gd name="T19" fmla="*/ 1905 h 217"/>
                <a:gd name="T20" fmla="*/ 242 w 128"/>
                <a:gd name="T21" fmla="*/ 1878 h 217"/>
                <a:gd name="T22" fmla="*/ 167 w 128"/>
                <a:gd name="T23" fmla="*/ 1833 h 217"/>
                <a:gd name="T24" fmla="*/ 101 w 128"/>
                <a:gd name="T25" fmla="*/ 1797 h 217"/>
                <a:gd name="T26" fmla="*/ 50 w 128"/>
                <a:gd name="T27" fmla="*/ 1753 h 217"/>
                <a:gd name="T28" fmla="*/ 13 w 128"/>
                <a:gd name="T29" fmla="*/ 1699 h 217"/>
                <a:gd name="T30" fmla="*/ 0 w 128"/>
                <a:gd name="T31" fmla="*/ 1636 h 217"/>
                <a:gd name="T32" fmla="*/ 8 w 128"/>
                <a:gd name="T33" fmla="*/ 1591 h 217"/>
                <a:gd name="T34" fmla="*/ 83 w 128"/>
                <a:gd name="T35" fmla="*/ 1528 h 217"/>
                <a:gd name="T36" fmla="*/ 184 w 128"/>
                <a:gd name="T37" fmla="*/ 1442 h 217"/>
                <a:gd name="T38" fmla="*/ 293 w 128"/>
                <a:gd name="T39" fmla="*/ 1343 h 217"/>
                <a:gd name="T40" fmla="*/ 401 w 128"/>
                <a:gd name="T41" fmla="*/ 1199 h 217"/>
                <a:gd name="T42" fmla="*/ 502 w 128"/>
                <a:gd name="T43" fmla="*/ 1002 h 217"/>
                <a:gd name="T44" fmla="*/ 580 w 128"/>
                <a:gd name="T45" fmla="*/ 742 h 217"/>
                <a:gd name="T46" fmla="*/ 618 w 128"/>
                <a:gd name="T47" fmla="*/ 413 h 217"/>
                <a:gd name="T48" fmla="*/ 59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87 w 117"/>
                <a:gd name="T1" fmla="*/ 0 h 132"/>
                <a:gd name="T2" fmla="*/ 0 w 117"/>
                <a:gd name="T3" fmla="*/ 309 h 132"/>
                <a:gd name="T4" fmla="*/ 27 w 117"/>
                <a:gd name="T5" fmla="*/ 320 h 132"/>
                <a:gd name="T6" fmla="*/ 127 w 117"/>
                <a:gd name="T7" fmla="*/ 359 h 132"/>
                <a:gd name="T8" fmla="*/ 266 w 117"/>
                <a:gd name="T9" fmla="*/ 446 h 132"/>
                <a:gd name="T10" fmla="*/ 421 w 117"/>
                <a:gd name="T11" fmla="*/ 580 h 132"/>
                <a:gd name="T12" fmla="*/ 605 w 117"/>
                <a:gd name="T13" fmla="*/ 766 h 132"/>
                <a:gd name="T14" fmla="*/ 769 w 117"/>
                <a:gd name="T15" fmla="*/ 988 h 132"/>
                <a:gd name="T16" fmla="*/ 935 w 117"/>
                <a:gd name="T17" fmla="*/ 1272 h 132"/>
                <a:gd name="T18" fmla="*/ 1062 w 117"/>
                <a:gd name="T19" fmla="*/ 1631 h 132"/>
                <a:gd name="T20" fmla="*/ 1071 w 117"/>
                <a:gd name="T21" fmla="*/ 1483 h 132"/>
                <a:gd name="T22" fmla="*/ 1053 w 117"/>
                <a:gd name="T23" fmla="*/ 1322 h 132"/>
                <a:gd name="T24" fmla="*/ 989 w 117"/>
                <a:gd name="T25" fmla="*/ 1111 h 132"/>
                <a:gd name="T26" fmla="*/ 908 w 117"/>
                <a:gd name="T27" fmla="*/ 914 h 132"/>
                <a:gd name="T28" fmla="*/ 814 w 117"/>
                <a:gd name="T29" fmla="*/ 717 h 132"/>
                <a:gd name="T30" fmla="*/ 714 w 117"/>
                <a:gd name="T31" fmla="*/ 555 h 132"/>
                <a:gd name="T32" fmla="*/ 614 w 117"/>
                <a:gd name="T33" fmla="*/ 446 h 132"/>
                <a:gd name="T34" fmla="*/ 529 w 117"/>
                <a:gd name="T35" fmla="*/ 394 h 132"/>
                <a:gd name="T36" fmla="*/ 632 w 117"/>
                <a:gd name="T37" fmla="*/ 359 h 132"/>
                <a:gd name="T38" fmla="*/ 723 w 117"/>
                <a:gd name="T39" fmla="*/ 344 h 132"/>
                <a:gd name="T40" fmla="*/ 814 w 117"/>
                <a:gd name="T41" fmla="*/ 320 h 132"/>
                <a:gd name="T42" fmla="*/ 899 w 117"/>
                <a:gd name="T43" fmla="*/ 309 h 132"/>
                <a:gd name="T44" fmla="*/ 962 w 117"/>
                <a:gd name="T45" fmla="*/ 295 h 132"/>
                <a:gd name="T46" fmla="*/ 998 w 117"/>
                <a:gd name="T47" fmla="*/ 271 h 132"/>
                <a:gd name="T48" fmla="*/ 1035 w 117"/>
                <a:gd name="T49" fmla="*/ 260 h 132"/>
                <a:gd name="T50" fmla="*/ 1044 w 117"/>
                <a:gd name="T51" fmla="*/ 260 h 132"/>
                <a:gd name="T52" fmla="*/ 68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61 w 29"/>
                <a:gd name="T1" fmla="*/ 0 h 77"/>
                <a:gd name="T2" fmla="*/ 207 w 29"/>
                <a:gd name="T3" fmla="*/ 0 h 77"/>
                <a:gd name="T4" fmla="*/ 144 w 29"/>
                <a:gd name="T5" fmla="*/ 50 h 77"/>
                <a:gd name="T6" fmla="*/ 81 w 29"/>
                <a:gd name="T7" fmla="*/ 114 h 77"/>
                <a:gd name="T8" fmla="*/ 36 w 29"/>
                <a:gd name="T9" fmla="*/ 242 h 77"/>
                <a:gd name="T10" fmla="*/ 9 w 29"/>
                <a:gd name="T11" fmla="*/ 381 h 77"/>
                <a:gd name="T12" fmla="*/ 0 w 29"/>
                <a:gd name="T13" fmla="*/ 559 h 77"/>
                <a:gd name="T14" fmla="*/ 27 w 29"/>
                <a:gd name="T15" fmla="*/ 762 h 77"/>
                <a:gd name="T16" fmla="*/ 99 w 29"/>
                <a:gd name="T17" fmla="*/ 975 h 77"/>
                <a:gd name="T18" fmla="*/ 135 w 29"/>
                <a:gd name="T19" fmla="*/ 673 h 77"/>
                <a:gd name="T20" fmla="*/ 171 w 29"/>
                <a:gd name="T21" fmla="*/ 470 h 77"/>
                <a:gd name="T22" fmla="*/ 207 w 29"/>
                <a:gd name="T23" fmla="*/ 278 h 77"/>
                <a:gd name="T24" fmla="*/ 26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4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158 h 237"/>
                <a:gd name="T4" fmla="*/ 21 w 257"/>
                <a:gd name="T5" fmla="*/ 313 h 237"/>
                <a:gd name="T6" fmla="*/ 42 w 257"/>
                <a:gd name="T7" fmla="*/ 470 h 237"/>
                <a:gd name="T8" fmla="*/ 77 w 257"/>
                <a:gd name="T9" fmla="*/ 613 h 237"/>
                <a:gd name="T10" fmla="*/ 127 w 257"/>
                <a:gd name="T11" fmla="*/ 746 h 237"/>
                <a:gd name="T12" fmla="*/ 191 w 257"/>
                <a:gd name="T13" fmla="*/ 883 h 237"/>
                <a:gd name="T14" fmla="*/ 268 w 257"/>
                <a:gd name="T15" fmla="*/ 1008 h 237"/>
                <a:gd name="T16" fmla="*/ 358 w 257"/>
                <a:gd name="T17" fmla="*/ 1113 h 237"/>
                <a:gd name="T18" fmla="*/ 472 w 257"/>
                <a:gd name="T19" fmla="*/ 1214 h 237"/>
                <a:gd name="T20" fmla="*/ 604 w 257"/>
                <a:gd name="T21" fmla="*/ 1301 h 237"/>
                <a:gd name="T22" fmla="*/ 745 w 257"/>
                <a:gd name="T23" fmla="*/ 1371 h 237"/>
                <a:gd name="T24" fmla="*/ 919 w 257"/>
                <a:gd name="T25" fmla="*/ 1426 h 237"/>
                <a:gd name="T26" fmla="*/ 1110 w 257"/>
                <a:gd name="T27" fmla="*/ 1464 h 237"/>
                <a:gd name="T28" fmla="*/ 1320 w 257"/>
                <a:gd name="T29" fmla="*/ 1484 h 237"/>
                <a:gd name="T30" fmla="*/ 1545 w 257"/>
                <a:gd name="T31" fmla="*/ 1476 h 237"/>
                <a:gd name="T32" fmla="*/ 1805 w 257"/>
                <a:gd name="T33" fmla="*/ 1451 h 237"/>
                <a:gd name="T34" fmla="*/ 1574 w 257"/>
                <a:gd name="T35" fmla="*/ 1421 h 237"/>
                <a:gd name="T36" fmla="*/ 1370 w 257"/>
                <a:gd name="T37" fmla="*/ 1376 h 237"/>
                <a:gd name="T38" fmla="*/ 1192 w 257"/>
                <a:gd name="T39" fmla="*/ 1326 h 237"/>
                <a:gd name="T40" fmla="*/ 1039 w 257"/>
                <a:gd name="T41" fmla="*/ 1276 h 237"/>
                <a:gd name="T42" fmla="*/ 898 w 257"/>
                <a:gd name="T43" fmla="*/ 1209 h 237"/>
                <a:gd name="T44" fmla="*/ 787 w 257"/>
                <a:gd name="T45" fmla="*/ 1138 h 237"/>
                <a:gd name="T46" fmla="*/ 681 w 257"/>
                <a:gd name="T47" fmla="*/ 1058 h 237"/>
                <a:gd name="T48" fmla="*/ 591 w 257"/>
                <a:gd name="T49" fmla="*/ 971 h 237"/>
                <a:gd name="T50" fmla="*/ 506 w 257"/>
                <a:gd name="T51" fmla="*/ 883 h 237"/>
                <a:gd name="T52" fmla="*/ 429 w 257"/>
                <a:gd name="T53" fmla="*/ 783 h 237"/>
                <a:gd name="T54" fmla="*/ 366 w 257"/>
                <a:gd name="T55" fmla="*/ 671 h 237"/>
                <a:gd name="T56" fmla="*/ 302 w 257"/>
                <a:gd name="T57" fmla="*/ 550 h 237"/>
                <a:gd name="T58" fmla="*/ 231 w 257"/>
                <a:gd name="T59" fmla="*/ 433 h 237"/>
                <a:gd name="T60" fmla="*/ 162 w 257"/>
                <a:gd name="T61" fmla="*/ 295 h 237"/>
                <a:gd name="T62" fmla="*/ 85 w 257"/>
                <a:gd name="T63" fmla="*/ 15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546 w 124"/>
                <a:gd name="T1" fmla="*/ 0 h 110"/>
                <a:gd name="T2" fmla="*/ 878 w 124"/>
                <a:gd name="T3" fmla="*/ 690 h 110"/>
                <a:gd name="T4" fmla="*/ 849 w 124"/>
                <a:gd name="T5" fmla="*/ 682 h 110"/>
                <a:gd name="T6" fmla="*/ 758 w 124"/>
                <a:gd name="T7" fmla="*/ 670 h 110"/>
                <a:gd name="T8" fmla="*/ 631 w 124"/>
                <a:gd name="T9" fmla="*/ 644 h 110"/>
                <a:gd name="T10" fmla="*/ 482 w 124"/>
                <a:gd name="T11" fmla="*/ 632 h 110"/>
                <a:gd name="T12" fmla="*/ 319 w 124"/>
                <a:gd name="T13" fmla="*/ 619 h 110"/>
                <a:gd name="T14" fmla="*/ 178 w 124"/>
                <a:gd name="T15" fmla="*/ 627 h 110"/>
                <a:gd name="T16" fmla="*/ 64 w 124"/>
                <a:gd name="T17" fmla="*/ 652 h 110"/>
                <a:gd name="T18" fmla="*/ 0 w 124"/>
                <a:gd name="T19" fmla="*/ 703 h 110"/>
                <a:gd name="T20" fmla="*/ 29 w 124"/>
                <a:gd name="T21" fmla="*/ 627 h 110"/>
                <a:gd name="T22" fmla="*/ 56 w 124"/>
                <a:gd name="T23" fmla="*/ 569 h 110"/>
                <a:gd name="T24" fmla="*/ 114 w 124"/>
                <a:gd name="T25" fmla="*/ 523 h 110"/>
                <a:gd name="T26" fmla="*/ 178 w 124"/>
                <a:gd name="T27" fmla="*/ 485 h 110"/>
                <a:gd name="T28" fmla="*/ 255 w 124"/>
                <a:gd name="T29" fmla="*/ 460 h 110"/>
                <a:gd name="T30" fmla="*/ 333 w 124"/>
                <a:gd name="T31" fmla="*/ 452 h 110"/>
                <a:gd name="T32" fmla="*/ 418 w 124"/>
                <a:gd name="T33" fmla="*/ 452 h 110"/>
                <a:gd name="T34" fmla="*/ 511 w 124"/>
                <a:gd name="T35" fmla="*/ 473 h 110"/>
                <a:gd name="T36" fmla="*/ 516 w 124"/>
                <a:gd name="T37" fmla="*/ 452 h 110"/>
                <a:gd name="T38" fmla="*/ 495 w 124"/>
                <a:gd name="T39" fmla="*/ 359 h 110"/>
                <a:gd name="T40" fmla="*/ 474 w 124"/>
                <a:gd name="T41" fmla="*/ 243 h 110"/>
                <a:gd name="T42" fmla="*/ 460 w 124"/>
                <a:gd name="T43" fmla="*/ 192 h 110"/>
                <a:gd name="T44" fmla="*/ 447 w 124"/>
                <a:gd name="T45" fmla="*/ 192 h 110"/>
                <a:gd name="T46" fmla="*/ 431 w 124"/>
                <a:gd name="T47" fmla="*/ 184 h 110"/>
                <a:gd name="T48" fmla="*/ 418 w 124"/>
                <a:gd name="T49" fmla="*/ 167 h 110"/>
                <a:gd name="T50" fmla="*/ 405 w 124"/>
                <a:gd name="T51" fmla="*/ 147 h 110"/>
                <a:gd name="T52" fmla="*/ 405 w 124"/>
                <a:gd name="T53" fmla="*/ 121 h 110"/>
                <a:gd name="T54" fmla="*/ 418 w 124"/>
                <a:gd name="T55" fmla="*/ 88 h 110"/>
                <a:gd name="T56" fmla="*/ 468 w 124"/>
                <a:gd name="T57" fmla="*/ 51 h 110"/>
                <a:gd name="T58" fmla="*/ 5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22 w 46"/>
                <a:gd name="T1" fmla="*/ 0 h 94"/>
                <a:gd name="T2" fmla="*/ 142 w 46"/>
                <a:gd name="T3" fmla="*/ 233 h 94"/>
                <a:gd name="T4" fmla="*/ 107 w 46"/>
                <a:gd name="T5" fmla="*/ 382 h 94"/>
                <a:gd name="T6" fmla="*/ 78 w 46"/>
                <a:gd name="T7" fmla="*/ 486 h 94"/>
                <a:gd name="T8" fmla="*/ 0 w 46"/>
                <a:gd name="T9" fmla="*/ 578 h 94"/>
                <a:gd name="T10" fmla="*/ 86 w 46"/>
                <a:gd name="T11" fmla="*/ 540 h 94"/>
                <a:gd name="T12" fmla="*/ 166 w 46"/>
                <a:gd name="T13" fmla="*/ 491 h 94"/>
                <a:gd name="T14" fmla="*/ 230 w 46"/>
                <a:gd name="T15" fmla="*/ 424 h 94"/>
                <a:gd name="T16" fmla="*/ 286 w 46"/>
                <a:gd name="T17" fmla="*/ 350 h 94"/>
                <a:gd name="T18" fmla="*/ 321 w 46"/>
                <a:gd name="T19" fmla="*/ 270 h 94"/>
                <a:gd name="T20" fmla="*/ 329 w 46"/>
                <a:gd name="T21" fmla="*/ 183 h 94"/>
                <a:gd name="T22" fmla="*/ 299 w 46"/>
                <a:gd name="T23" fmla="*/ 92 h 94"/>
                <a:gd name="T24" fmla="*/ 22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42 w 149"/>
                <a:gd name="T3" fmla="*/ 65 h 704"/>
                <a:gd name="T4" fmla="*/ 111 w 149"/>
                <a:gd name="T5" fmla="*/ 150 h 704"/>
                <a:gd name="T6" fmla="*/ 195 w 149"/>
                <a:gd name="T7" fmla="*/ 255 h 704"/>
                <a:gd name="T8" fmla="*/ 285 w 149"/>
                <a:gd name="T9" fmla="*/ 395 h 704"/>
                <a:gd name="T10" fmla="*/ 404 w 149"/>
                <a:gd name="T11" fmla="*/ 565 h 704"/>
                <a:gd name="T12" fmla="*/ 509 w 149"/>
                <a:gd name="T13" fmla="*/ 748 h 704"/>
                <a:gd name="T14" fmla="*/ 612 w 149"/>
                <a:gd name="T15" fmla="*/ 961 h 704"/>
                <a:gd name="T16" fmla="*/ 696 w 149"/>
                <a:gd name="T17" fmla="*/ 1206 h 704"/>
                <a:gd name="T18" fmla="*/ 778 w 149"/>
                <a:gd name="T19" fmla="*/ 1464 h 704"/>
                <a:gd name="T20" fmla="*/ 836 w 149"/>
                <a:gd name="T21" fmla="*/ 1761 h 704"/>
                <a:gd name="T22" fmla="*/ 862 w 149"/>
                <a:gd name="T23" fmla="*/ 2091 h 704"/>
                <a:gd name="T24" fmla="*/ 876 w 149"/>
                <a:gd name="T25" fmla="*/ 2434 h 704"/>
                <a:gd name="T26" fmla="*/ 836 w 149"/>
                <a:gd name="T27" fmla="*/ 2819 h 704"/>
                <a:gd name="T28" fmla="*/ 757 w 149"/>
                <a:gd name="T29" fmla="*/ 3225 h 704"/>
                <a:gd name="T30" fmla="*/ 641 w 149"/>
                <a:gd name="T31" fmla="*/ 3649 h 704"/>
                <a:gd name="T32" fmla="*/ 467 w 149"/>
                <a:gd name="T33" fmla="*/ 4120 h 704"/>
                <a:gd name="T34" fmla="*/ 272 w 149"/>
                <a:gd name="T35" fmla="*/ 4652 h 704"/>
                <a:gd name="T36" fmla="*/ 145 w 149"/>
                <a:gd name="T37" fmla="*/ 5146 h 704"/>
                <a:gd name="T38" fmla="*/ 69 w 149"/>
                <a:gd name="T39" fmla="*/ 5603 h 704"/>
                <a:gd name="T40" fmla="*/ 42 w 149"/>
                <a:gd name="T41" fmla="*/ 6041 h 704"/>
                <a:gd name="T42" fmla="*/ 42 w 149"/>
                <a:gd name="T43" fmla="*/ 6459 h 704"/>
                <a:gd name="T44" fmla="*/ 55 w 149"/>
                <a:gd name="T45" fmla="*/ 6841 h 704"/>
                <a:gd name="T46" fmla="*/ 84 w 149"/>
                <a:gd name="T47" fmla="*/ 7184 h 704"/>
                <a:gd name="T48" fmla="*/ 98 w 149"/>
                <a:gd name="T49" fmla="*/ 7514 h 704"/>
                <a:gd name="T50" fmla="*/ 285 w 149"/>
                <a:gd name="T51" fmla="*/ 7344 h 704"/>
                <a:gd name="T52" fmla="*/ 272 w 149"/>
                <a:gd name="T53" fmla="*/ 7259 h 704"/>
                <a:gd name="T54" fmla="*/ 251 w 149"/>
                <a:gd name="T55" fmla="*/ 7011 h 704"/>
                <a:gd name="T56" fmla="*/ 229 w 149"/>
                <a:gd name="T57" fmla="*/ 6639 h 704"/>
                <a:gd name="T58" fmla="*/ 243 w 149"/>
                <a:gd name="T59" fmla="*/ 6139 h 704"/>
                <a:gd name="T60" fmla="*/ 285 w 149"/>
                <a:gd name="T61" fmla="*/ 5541 h 704"/>
                <a:gd name="T62" fmla="*/ 404 w 149"/>
                <a:gd name="T63" fmla="*/ 4858 h 704"/>
                <a:gd name="T64" fmla="*/ 599 w 149"/>
                <a:gd name="T65" fmla="*/ 4120 h 704"/>
                <a:gd name="T66" fmla="*/ 897 w 149"/>
                <a:gd name="T67" fmla="*/ 3342 h 704"/>
                <a:gd name="T68" fmla="*/ 994 w 149"/>
                <a:gd name="T69" fmla="*/ 2980 h 704"/>
                <a:gd name="T70" fmla="*/ 1037 w 149"/>
                <a:gd name="T71" fmla="*/ 2509 h 704"/>
                <a:gd name="T72" fmla="*/ 1002 w 149"/>
                <a:gd name="T73" fmla="*/ 1963 h 704"/>
                <a:gd name="T74" fmla="*/ 913 w 149"/>
                <a:gd name="T75" fmla="*/ 1431 h 704"/>
                <a:gd name="T76" fmla="*/ 757 w 149"/>
                <a:gd name="T77" fmla="*/ 908 h 704"/>
                <a:gd name="T78" fmla="*/ 564 w 149"/>
                <a:gd name="T79" fmla="*/ 470 h 704"/>
                <a:gd name="T80" fmla="*/ 306 w 149"/>
                <a:gd name="T81" fmla="*/ 150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79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/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79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A2A0F2-251D-4E18-8F62-DAE96787577C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5A9FAD-EC1E-452E-8834-5A2131B3F734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86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CC2D5D-04BC-4F1F-95C6-4A488E1C2B50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00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4F79A1-BA94-452B-A845-5F1AF29A293B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11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FDD284-C842-467A-A3F7-0C80199AC83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27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6C7A82-C732-4E0A-94F3-B5C2ACD7592B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96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AB749C-5DD8-4AC9-898A-D7526DA8ACEA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68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5B2BA5-7F86-4521-A427-BB3A82CFF60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25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E004C5-5789-4EA4-8E25-05C47D494C34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3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1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AF0BDD-74CD-4E28-981B-6960D8A361E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90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45EFDC-C830-476B-93D8-EE3856C9617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5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3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6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9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Relationship Id="rId30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87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997885-A520-413A-BB02-700A437E5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302C20-A0F0-4243-9CD1-0DD01BE20BF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9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9E0CD-CD8D-4F2B-8CC0-78B1170D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7D5D-294F-4917-A91F-704CEE67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0DC-DE45-4E59-88A9-6F2A34084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2CFE7-CAFA-433E-A3F2-A8F61C2D7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81A94-2838-45B6-87E1-9FA1B7F66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95 w 217"/>
                  <a:gd name="T1" fmla="*/ 437 h 210"/>
                  <a:gd name="T2" fmla="*/ 76 w 217"/>
                  <a:gd name="T3" fmla="*/ 413 h 210"/>
                  <a:gd name="T4" fmla="*/ 55 w 217"/>
                  <a:gd name="T5" fmla="*/ 377 h 210"/>
                  <a:gd name="T6" fmla="*/ 32 w 217"/>
                  <a:gd name="T7" fmla="*/ 330 h 210"/>
                  <a:gd name="T8" fmla="*/ 10 w 217"/>
                  <a:gd name="T9" fmla="*/ 281 h 210"/>
                  <a:gd name="T10" fmla="*/ 0 w 217"/>
                  <a:gd name="T11" fmla="*/ 227 h 210"/>
                  <a:gd name="T12" fmla="*/ 1 w 217"/>
                  <a:gd name="T13" fmla="*/ 170 h 210"/>
                  <a:gd name="T14" fmla="*/ 19 w 217"/>
                  <a:gd name="T15" fmla="*/ 118 h 210"/>
                  <a:gd name="T16" fmla="*/ 56 w 217"/>
                  <a:gd name="T17" fmla="*/ 74 h 210"/>
                  <a:gd name="T18" fmla="*/ 94 w 217"/>
                  <a:gd name="T19" fmla="*/ 46 h 210"/>
                  <a:gd name="T20" fmla="*/ 125 w 217"/>
                  <a:gd name="T21" fmla="*/ 25 h 210"/>
                  <a:gd name="T22" fmla="*/ 150 w 217"/>
                  <a:gd name="T23" fmla="*/ 14 h 210"/>
                  <a:gd name="T24" fmla="*/ 169 w 217"/>
                  <a:gd name="T25" fmla="*/ 10 h 210"/>
                  <a:gd name="T26" fmla="*/ 183 w 217"/>
                  <a:gd name="T27" fmla="*/ 10 h 210"/>
                  <a:gd name="T28" fmla="*/ 216 w 217"/>
                  <a:gd name="T29" fmla="*/ 0 h 210"/>
                  <a:gd name="T30" fmla="*/ 307 w 217"/>
                  <a:gd name="T31" fmla="*/ 17 h 210"/>
                  <a:gd name="T32" fmla="*/ 333 w 217"/>
                  <a:gd name="T33" fmla="*/ 25 h 210"/>
                  <a:gd name="T34" fmla="*/ 358 w 217"/>
                  <a:gd name="T35" fmla="*/ 32 h 210"/>
                  <a:gd name="T36" fmla="*/ 379 w 217"/>
                  <a:gd name="T37" fmla="*/ 39 h 210"/>
                  <a:gd name="T38" fmla="*/ 395 w 217"/>
                  <a:gd name="T39" fmla="*/ 48 h 210"/>
                  <a:gd name="T40" fmla="*/ 413 w 217"/>
                  <a:gd name="T41" fmla="*/ 56 h 210"/>
                  <a:gd name="T42" fmla="*/ 427 w 217"/>
                  <a:gd name="T43" fmla="*/ 66 h 210"/>
                  <a:gd name="T44" fmla="*/ 438 w 217"/>
                  <a:gd name="T45" fmla="*/ 79 h 210"/>
                  <a:gd name="T46" fmla="*/ 451 w 217"/>
                  <a:gd name="T47" fmla="*/ 94 h 210"/>
                  <a:gd name="T48" fmla="*/ 427 w 217"/>
                  <a:gd name="T49" fmla="*/ 84 h 210"/>
                  <a:gd name="T50" fmla="*/ 404 w 217"/>
                  <a:gd name="T51" fmla="*/ 75 h 210"/>
                  <a:gd name="T52" fmla="*/ 381 w 217"/>
                  <a:gd name="T53" fmla="*/ 69 h 210"/>
                  <a:gd name="T54" fmla="*/ 358 w 217"/>
                  <a:gd name="T55" fmla="*/ 62 h 210"/>
                  <a:gd name="T56" fmla="*/ 339 w 217"/>
                  <a:gd name="T57" fmla="*/ 56 h 210"/>
                  <a:gd name="T58" fmla="*/ 319 w 217"/>
                  <a:gd name="T59" fmla="*/ 55 h 210"/>
                  <a:gd name="T60" fmla="*/ 297 w 217"/>
                  <a:gd name="T61" fmla="*/ 51 h 210"/>
                  <a:gd name="T62" fmla="*/ 278 w 217"/>
                  <a:gd name="T63" fmla="*/ 51 h 210"/>
                  <a:gd name="T64" fmla="*/ 260 w 217"/>
                  <a:gd name="T65" fmla="*/ 51 h 210"/>
                  <a:gd name="T66" fmla="*/ 241 w 217"/>
                  <a:gd name="T67" fmla="*/ 52 h 210"/>
                  <a:gd name="T68" fmla="*/ 222 w 217"/>
                  <a:gd name="T69" fmla="*/ 56 h 210"/>
                  <a:gd name="T70" fmla="*/ 206 w 217"/>
                  <a:gd name="T71" fmla="*/ 61 h 210"/>
                  <a:gd name="T72" fmla="*/ 189 w 217"/>
                  <a:gd name="T73" fmla="*/ 69 h 210"/>
                  <a:gd name="T74" fmla="*/ 170 w 217"/>
                  <a:gd name="T75" fmla="*/ 75 h 210"/>
                  <a:gd name="T76" fmla="*/ 154 w 217"/>
                  <a:gd name="T77" fmla="*/ 85 h 210"/>
                  <a:gd name="T78" fmla="*/ 137 w 217"/>
                  <a:gd name="T79" fmla="*/ 95 h 210"/>
                  <a:gd name="T80" fmla="*/ 108 w 217"/>
                  <a:gd name="T81" fmla="*/ 127 h 210"/>
                  <a:gd name="T82" fmla="*/ 88 w 217"/>
                  <a:gd name="T83" fmla="*/ 166 h 210"/>
                  <a:gd name="T84" fmla="*/ 76 w 217"/>
                  <a:gd name="T85" fmla="*/ 215 h 210"/>
                  <a:gd name="T86" fmla="*/ 72 w 217"/>
                  <a:gd name="T87" fmla="*/ 263 h 210"/>
                  <a:gd name="T88" fmla="*/ 72 w 217"/>
                  <a:gd name="T89" fmla="*/ 315 h 210"/>
                  <a:gd name="T90" fmla="*/ 79 w 217"/>
                  <a:gd name="T91" fmla="*/ 362 h 210"/>
                  <a:gd name="T92" fmla="*/ 85 w 217"/>
                  <a:gd name="T93" fmla="*/ 404 h 210"/>
                  <a:gd name="T94" fmla="*/ 95 w 217"/>
                  <a:gd name="T95" fmla="*/ 437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26 w 182"/>
                  <a:gd name="T1" fmla="*/ 0 h 213"/>
                  <a:gd name="T2" fmla="*/ 232 w 182"/>
                  <a:gd name="T3" fmla="*/ 4 h 213"/>
                  <a:gd name="T4" fmla="*/ 245 w 182"/>
                  <a:gd name="T5" fmla="*/ 17 h 213"/>
                  <a:gd name="T6" fmla="*/ 263 w 182"/>
                  <a:gd name="T7" fmla="*/ 38 h 213"/>
                  <a:gd name="T8" fmla="*/ 284 w 182"/>
                  <a:gd name="T9" fmla="*/ 69 h 213"/>
                  <a:gd name="T10" fmla="*/ 301 w 182"/>
                  <a:gd name="T11" fmla="*/ 108 h 213"/>
                  <a:gd name="T12" fmla="*/ 311 w 182"/>
                  <a:gd name="T13" fmla="*/ 159 h 213"/>
                  <a:gd name="T14" fmla="*/ 311 w 182"/>
                  <a:gd name="T15" fmla="*/ 220 h 213"/>
                  <a:gd name="T16" fmla="*/ 298 w 182"/>
                  <a:gd name="T17" fmla="*/ 291 h 213"/>
                  <a:gd name="T18" fmla="*/ 291 w 182"/>
                  <a:gd name="T19" fmla="*/ 311 h 213"/>
                  <a:gd name="T20" fmla="*/ 282 w 182"/>
                  <a:gd name="T21" fmla="*/ 328 h 213"/>
                  <a:gd name="T22" fmla="*/ 272 w 182"/>
                  <a:gd name="T23" fmla="*/ 346 h 213"/>
                  <a:gd name="T24" fmla="*/ 259 w 182"/>
                  <a:gd name="T25" fmla="*/ 362 h 213"/>
                  <a:gd name="T26" fmla="*/ 242 w 182"/>
                  <a:gd name="T27" fmla="*/ 376 h 213"/>
                  <a:gd name="T28" fmla="*/ 227 w 182"/>
                  <a:gd name="T29" fmla="*/ 388 h 213"/>
                  <a:gd name="T30" fmla="*/ 212 w 182"/>
                  <a:gd name="T31" fmla="*/ 399 h 213"/>
                  <a:gd name="T32" fmla="*/ 190 w 182"/>
                  <a:gd name="T33" fmla="*/ 408 h 213"/>
                  <a:gd name="T34" fmla="*/ 170 w 182"/>
                  <a:gd name="T35" fmla="*/ 412 h 213"/>
                  <a:gd name="T36" fmla="*/ 150 w 182"/>
                  <a:gd name="T37" fmla="*/ 418 h 213"/>
                  <a:gd name="T38" fmla="*/ 127 w 182"/>
                  <a:gd name="T39" fmla="*/ 421 h 213"/>
                  <a:gd name="T40" fmla="*/ 102 w 182"/>
                  <a:gd name="T41" fmla="*/ 421 h 213"/>
                  <a:gd name="T42" fmla="*/ 76 w 182"/>
                  <a:gd name="T43" fmla="*/ 418 h 213"/>
                  <a:gd name="T44" fmla="*/ 52 w 182"/>
                  <a:gd name="T45" fmla="*/ 412 h 213"/>
                  <a:gd name="T46" fmla="*/ 24 w 182"/>
                  <a:gd name="T47" fmla="*/ 403 h 213"/>
                  <a:gd name="T48" fmla="*/ 0 w 182"/>
                  <a:gd name="T49" fmla="*/ 393 h 213"/>
                  <a:gd name="T50" fmla="*/ 23 w 182"/>
                  <a:gd name="T51" fmla="*/ 408 h 213"/>
                  <a:gd name="T52" fmla="*/ 46 w 182"/>
                  <a:gd name="T53" fmla="*/ 418 h 213"/>
                  <a:gd name="T54" fmla="*/ 69 w 182"/>
                  <a:gd name="T55" fmla="*/ 428 h 213"/>
                  <a:gd name="T56" fmla="*/ 89 w 182"/>
                  <a:gd name="T57" fmla="*/ 435 h 213"/>
                  <a:gd name="T58" fmla="*/ 109 w 182"/>
                  <a:gd name="T59" fmla="*/ 441 h 213"/>
                  <a:gd name="T60" fmla="*/ 131 w 182"/>
                  <a:gd name="T61" fmla="*/ 444 h 213"/>
                  <a:gd name="T62" fmla="*/ 151 w 182"/>
                  <a:gd name="T63" fmla="*/ 445 h 213"/>
                  <a:gd name="T64" fmla="*/ 171 w 182"/>
                  <a:gd name="T65" fmla="*/ 445 h 213"/>
                  <a:gd name="T66" fmla="*/ 189 w 182"/>
                  <a:gd name="T67" fmla="*/ 444 h 213"/>
                  <a:gd name="T68" fmla="*/ 207 w 182"/>
                  <a:gd name="T69" fmla="*/ 440 h 213"/>
                  <a:gd name="T70" fmla="*/ 223 w 182"/>
                  <a:gd name="T71" fmla="*/ 435 h 213"/>
                  <a:gd name="T72" fmla="*/ 240 w 182"/>
                  <a:gd name="T73" fmla="*/ 431 h 213"/>
                  <a:gd name="T74" fmla="*/ 255 w 182"/>
                  <a:gd name="T75" fmla="*/ 425 h 213"/>
                  <a:gd name="T76" fmla="*/ 269 w 182"/>
                  <a:gd name="T77" fmla="*/ 416 h 213"/>
                  <a:gd name="T78" fmla="*/ 282 w 182"/>
                  <a:gd name="T79" fmla="*/ 408 h 213"/>
                  <a:gd name="T80" fmla="*/ 294 w 182"/>
                  <a:gd name="T81" fmla="*/ 399 h 213"/>
                  <a:gd name="T82" fmla="*/ 327 w 182"/>
                  <a:gd name="T83" fmla="*/ 367 h 213"/>
                  <a:gd name="T84" fmla="*/ 350 w 182"/>
                  <a:gd name="T85" fmla="*/ 337 h 213"/>
                  <a:gd name="T86" fmla="*/ 364 w 182"/>
                  <a:gd name="T87" fmla="*/ 301 h 213"/>
                  <a:gd name="T88" fmla="*/ 371 w 182"/>
                  <a:gd name="T89" fmla="*/ 268 h 213"/>
                  <a:gd name="T90" fmla="*/ 376 w 182"/>
                  <a:gd name="T91" fmla="*/ 233 h 213"/>
                  <a:gd name="T92" fmla="*/ 376 w 182"/>
                  <a:gd name="T93" fmla="*/ 198 h 213"/>
                  <a:gd name="T94" fmla="*/ 377 w 182"/>
                  <a:gd name="T95" fmla="*/ 165 h 213"/>
                  <a:gd name="T96" fmla="*/ 358 w 182"/>
                  <a:gd name="T97" fmla="*/ 97 h 213"/>
                  <a:gd name="T98" fmla="*/ 324 w 182"/>
                  <a:gd name="T99" fmla="*/ 43 h 213"/>
                  <a:gd name="T100" fmla="*/ 312 w 182"/>
                  <a:gd name="T101" fmla="*/ 38 h 213"/>
                  <a:gd name="T102" fmla="*/ 305 w 182"/>
                  <a:gd name="T103" fmla="*/ 32 h 213"/>
                  <a:gd name="T104" fmla="*/ 294 w 182"/>
                  <a:gd name="T105" fmla="*/ 27 h 213"/>
                  <a:gd name="T106" fmla="*/ 286 w 182"/>
                  <a:gd name="T107" fmla="*/ 23 h 213"/>
                  <a:gd name="T108" fmla="*/ 274 w 182"/>
                  <a:gd name="T109" fmla="*/ 19 h 213"/>
                  <a:gd name="T110" fmla="*/ 261 w 182"/>
                  <a:gd name="T111" fmla="*/ 13 h 213"/>
                  <a:gd name="T112" fmla="*/ 246 w 182"/>
                  <a:gd name="T113" fmla="*/ 6 h 213"/>
                  <a:gd name="T114" fmla="*/ 22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49 w 128"/>
                  <a:gd name="T1" fmla="*/ 0 h 217"/>
                  <a:gd name="T2" fmla="*/ 55 w 128"/>
                  <a:gd name="T3" fmla="*/ 4 h 217"/>
                  <a:gd name="T4" fmla="*/ 61 w 128"/>
                  <a:gd name="T5" fmla="*/ 14 h 217"/>
                  <a:gd name="T6" fmla="*/ 65 w 128"/>
                  <a:gd name="T7" fmla="*/ 26 h 217"/>
                  <a:gd name="T8" fmla="*/ 68 w 128"/>
                  <a:gd name="T9" fmla="*/ 40 h 217"/>
                  <a:gd name="T10" fmla="*/ 67 w 128"/>
                  <a:gd name="T11" fmla="*/ 58 h 217"/>
                  <a:gd name="T12" fmla="*/ 61 w 128"/>
                  <a:gd name="T13" fmla="*/ 75 h 217"/>
                  <a:gd name="T14" fmla="*/ 49 w 128"/>
                  <a:gd name="T15" fmla="*/ 93 h 217"/>
                  <a:gd name="T16" fmla="*/ 32 w 128"/>
                  <a:gd name="T17" fmla="*/ 112 h 217"/>
                  <a:gd name="T18" fmla="*/ 26 w 128"/>
                  <a:gd name="T19" fmla="*/ 110 h 217"/>
                  <a:gd name="T20" fmla="*/ 20 w 128"/>
                  <a:gd name="T21" fmla="*/ 109 h 217"/>
                  <a:gd name="T22" fmla="*/ 14 w 128"/>
                  <a:gd name="T23" fmla="*/ 106 h 217"/>
                  <a:gd name="T24" fmla="*/ 9 w 128"/>
                  <a:gd name="T25" fmla="*/ 104 h 217"/>
                  <a:gd name="T26" fmla="*/ 4 w 128"/>
                  <a:gd name="T27" fmla="*/ 101 h 217"/>
                  <a:gd name="T28" fmla="*/ 1 w 128"/>
                  <a:gd name="T29" fmla="*/ 98 h 217"/>
                  <a:gd name="T30" fmla="*/ 0 w 128"/>
                  <a:gd name="T31" fmla="*/ 95 h 217"/>
                  <a:gd name="T32" fmla="*/ 1 w 128"/>
                  <a:gd name="T33" fmla="*/ 92 h 217"/>
                  <a:gd name="T34" fmla="*/ 7 w 128"/>
                  <a:gd name="T35" fmla="*/ 88 h 217"/>
                  <a:gd name="T36" fmla="*/ 15 w 128"/>
                  <a:gd name="T37" fmla="*/ 83 h 217"/>
                  <a:gd name="T38" fmla="*/ 24 w 128"/>
                  <a:gd name="T39" fmla="*/ 78 h 217"/>
                  <a:gd name="T40" fmla="*/ 33 w 128"/>
                  <a:gd name="T41" fmla="*/ 69 h 217"/>
                  <a:gd name="T42" fmla="*/ 41 w 128"/>
                  <a:gd name="T43" fmla="*/ 58 h 217"/>
                  <a:gd name="T44" fmla="*/ 48 w 128"/>
                  <a:gd name="T45" fmla="*/ 43 h 217"/>
                  <a:gd name="T46" fmla="*/ 51 w 128"/>
                  <a:gd name="T47" fmla="*/ 24 h 217"/>
                  <a:gd name="T48" fmla="*/ 4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39 w 117"/>
                  <a:gd name="T1" fmla="*/ 0 h 132"/>
                  <a:gd name="T2" fmla="*/ 0 w 117"/>
                  <a:gd name="T3" fmla="*/ 13 h 132"/>
                  <a:gd name="T4" fmla="*/ 1 w 117"/>
                  <a:gd name="T5" fmla="*/ 13 h 132"/>
                  <a:gd name="T6" fmla="*/ 7 w 117"/>
                  <a:gd name="T7" fmla="*/ 14 h 132"/>
                  <a:gd name="T8" fmla="*/ 15 w 117"/>
                  <a:gd name="T9" fmla="*/ 18 h 132"/>
                  <a:gd name="T10" fmla="*/ 24 w 117"/>
                  <a:gd name="T11" fmla="*/ 23 h 132"/>
                  <a:gd name="T12" fmla="*/ 35 w 117"/>
                  <a:gd name="T13" fmla="*/ 31 h 132"/>
                  <a:gd name="T14" fmla="*/ 44 w 117"/>
                  <a:gd name="T15" fmla="*/ 39 h 132"/>
                  <a:gd name="T16" fmla="*/ 54 w 117"/>
                  <a:gd name="T17" fmla="*/ 51 h 132"/>
                  <a:gd name="T18" fmla="*/ 61 w 117"/>
                  <a:gd name="T19" fmla="*/ 66 h 132"/>
                  <a:gd name="T20" fmla="*/ 62 w 117"/>
                  <a:gd name="T21" fmla="*/ 60 h 132"/>
                  <a:gd name="T22" fmla="*/ 61 w 117"/>
                  <a:gd name="T23" fmla="*/ 53 h 132"/>
                  <a:gd name="T24" fmla="*/ 57 w 117"/>
                  <a:gd name="T25" fmla="*/ 44 h 132"/>
                  <a:gd name="T26" fmla="*/ 52 w 117"/>
                  <a:gd name="T27" fmla="*/ 37 h 132"/>
                  <a:gd name="T28" fmla="*/ 47 w 117"/>
                  <a:gd name="T29" fmla="*/ 29 h 132"/>
                  <a:gd name="T30" fmla="*/ 41 w 117"/>
                  <a:gd name="T31" fmla="*/ 23 h 132"/>
                  <a:gd name="T32" fmla="*/ 36 w 117"/>
                  <a:gd name="T33" fmla="*/ 18 h 132"/>
                  <a:gd name="T34" fmla="*/ 31 w 117"/>
                  <a:gd name="T35" fmla="*/ 16 h 132"/>
                  <a:gd name="T36" fmla="*/ 36 w 117"/>
                  <a:gd name="T37" fmla="*/ 14 h 132"/>
                  <a:gd name="T38" fmla="*/ 41 w 117"/>
                  <a:gd name="T39" fmla="*/ 14 h 132"/>
                  <a:gd name="T40" fmla="*/ 47 w 117"/>
                  <a:gd name="T41" fmla="*/ 13 h 132"/>
                  <a:gd name="T42" fmla="*/ 52 w 117"/>
                  <a:gd name="T43" fmla="*/ 13 h 132"/>
                  <a:gd name="T44" fmla="*/ 55 w 117"/>
                  <a:gd name="T45" fmla="*/ 12 h 132"/>
                  <a:gd name="T46" fmla="*/ 57 w 117"/>
                  <a:gd name="T47" fmla="*/ 11 h 132"/>
                  <a:gd name="T48" fmla="*/ 60 w 117"/>
                  <a:gd name="T49" fmla="*/ 11 h 132"/>
                  <a:gd name="T50" fmla="*/ 60 w 117"/>
                  <a:gd name="T51" fmla="*/ 11 h 132"/>
                  <a:gd name="T52" fmla="*/ 39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15 w 29"/>
                  <a:gd name="T1" fmla="*/ 0 h 77"/>
                  <a:gd name="T2" fmla="*/ 12 w 29"/>
                  <a:gd name="T3" fmla="*/ 0 h 77"/>
                  <a:gd name="T4" fmla="*/ 9 w 29"/>
                  <a:gd name="T5" fmla="*/ 2 h 77"/>
                  <a:gd name="T6" fmla="*/ 5 w 29"/>
                  <a:gd name="T7" fmla="*/ 4 h 77"/>
                  <a:gd name="T8" fmla="*/ 2 w 29"/>
                  <a:gd name="T9" fmla="*/ 10 h 77"/>
                  <a:gd name="T10" fmla="*/ 1 w 29"/>
                  <a:gd name="T11" fmla="*/ 15 h 77"/>
                  <a:gd name="T12" fmla="*/ 0 w 29"/>
                  <a:gd name="T13" fmla="*/ 22 h 77"/>
                  <a:gd name="T14" fmla="*/ 1 w 29"/>
                  <a:gd name="T15" fmla="*/ 31 h 77"/>
                  <a:gd name="T16" fmla="*/ 6 w 29"/>
                  <a:gd name="T17" fmla="*/ 39 h 77"/>
                  <a:gd name="T18" fmla="*/ 8 w 29"/>
                  <a:gd name="T19" fmla="*/ 27 h 77"/>
                  <a:gd name="T20" fmla="*/ 10 w 29"/>
                  <a:gd name="T21" fmla="*/ 19 h 77"/>
                  <a:gd name="T22" fmla="*/ 12 w 29"/>
                  <a:gd name="T23" fmla="*/ 11 h 77"/>
                  <a:gd name="T24" fmla="*/ 15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6 w 207"/>
                    <a:gd name="T1" fmla="*/ 21 h 564"/>
                    <a:gd name="T2" fmla="*/ 3 w 207"/>
                    <a:gd name="T3" fmla="*/ 35 h 564"/>
                    <a:gd name="T4" fmla="*/ 1 w 207"/>
                    <a:gd name="T5" fmla="*/ 47 h 564"/>
                    <a:gd name="T6" fmla="*/ 0 w 207"/>
                    <a:gd name="T7" fmla="*/ 59 h 564"/>
                    <a:gd name="T8" fmla="*/ 0 w 207"/>
                    <a:gd name="T9" fmla="*/ 72 h 564"/>
                    <a:gd name="T10" fmla="*/ 1 w 207"/>
                    <a:gd name="T11" fmla="*/ 86 h 564"/>
                    <a:gd name="T12" fmla="*/ 3 w 207"/>
                    <a:gd name="T13" fmla="*/ 101 h 564"/>
                    <a:gd name="T14" fmla="*/ 8 w 207"/>
                    <a:gd name="T15" fmla="*/ 118 h 564"/>
                    <a:gd name="T16" fmla="*/ 14 w 207"/>
                    <a:gd name="T17" fmla="*/ 137 h 564"/>
                    <a:gd name="T18" fmla="*/ 21 w 207"/>
                    <a:gd name="T19" fmla="*/ 156 h 564"/>
                    <a:gd name="T20" fmla="*/ 29 w 207"/>
                    <a:gd name="T21" fmla="*/ 174 h 564"/>
                    <a:gd name="T22" fmla="*/ 39 w 207"/>
                    <a:gd name="T23" fmla="*/ 194 h 564"/>
                    <a:gd name="T24" fmla="*/ 50 w 207"/>
                    <a:gd name="T25" fmla="*/ 213 h 564"/>
                    <a:gd name="T26" fmla="*/ 63 w 207"/>
                    <a:gd name="T27" fmla="*/ 231 h 564"/>
                    <a:gd name="T28" fmla="*/ 75 w 207"/>
                    <a:gd name="T29" fmla="*/ 247 h 564"/>
                    <a:gd name="T30" fmla="*/ 87 w 207"/>
                    <a:gd name="T31" fmla="*/ 260 h 564"/>
                    <a:gd name="T32" fmla="*/ 99 w 207"/>
                    <a:gd name="T33" fmla="*/ 270 h 564"/>
                    <a:gd name="T34" fmla="*/ 77 w 207"/>
                    <a:gd name="T35" fmla="*/ 239 h 564"/>
                    <a:gd name="T36" fmla="*/ 61 w 207"/>
                    <a:gd name="T37" fmla="*/ 214 h 564"/>
                    <a:gd name="T38" fmla="*/ 49 w 207"/>
                    <a:gd name="T39" fmla="*/ 194 h 564"/>
                    <a:gd name="T40" fmla="*/ 41 w 207"/>
                    <a:gd name="T41" fmla="*/ 176 h 564"/>
                    <a:gd name="T42" fmla="*/ 36 w 207"/>
                    <a:gd name="T43" fmla="*/ 161 h 564"/>
                    <a:gd name="T44" fmla="*/ 32 w 207"/>
                    <a:gd name="T45" fmla="*/ 148 h 564"/>
                    <a:gd name="T46" fmla="*/ 30 w 207"/>
                    <a:gd name="T47" fmla="*/ 136 h 564"/>
                    <a:gd name="T48" fmla="*/ 27 w 207"/>
                    <a:gd name="T49" fmla="*/ 124 h 564"/>
                    <a:gd name="T50" fmla="*/ 21 w 207"/>
                    <a:gd name="T51" fmla="*/ 98 h 564"/>
                    <a:gd name="T52" fmla="*/ 19 w 207"/>
                    <a:gd name="T53" fmla="*/ 67 h 564"/>
                    <a:gd name="T54" fmla="*/ 21 w 207"/>
                    <a:gd name="T55" fmla="*/ 33 h 564"/>
                    <a:gd name="T56" fmla="*/ 24 w 207"/>
                    <a:gd name="T57" fmla="*/ 0 h 564"/>
                    <a:gd name="T58" fmla="*/ 6 w 207"/>
                    <a:gd name="T59" fmla="*/ 2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9 h 232"/>
                    <a:gd name="T2" fmla="*/ 7 w 47"/>
                    <a:gd name="T3" fmla="*/ 26 h 232"/>
                    <a:gd name="T4" fmla="*/ 11 w 47"/>
                    <a:gd name="T5" fmla="*/ 48 h 232"/>
                    <a:gd name="T6" fmla="*/ 12 w 47"/>
                    <a:gd name="T7" fmla="*/ 76 h 232"/>
                    <a:gd name="T8" fmla="*/ 9 w 47"/>
                    <a:gd name="T9" fmla="*/ 110 h 232"/>
                    <a:gd name="T10" fmla="*/ 22 w 47"/>
                    <a:gd name="T11" fmla="*/ 103 h 232"/>
                    <a:gd name="T12" fmla="*/ 23 w 47"/>
                    <a:gd name="T13" fmla="*/ 85 h 232"/>
                    <a:gd name="T14" fmla="*/ 23 w 47"/>
                    <a:gd name="T15" fmla="*/ 67 h 232"/>
                    <a:gd name="T16" fmla="*/ 22 w 47"/>
                    <a:gd name="T17" fmla="*/ 49 h 232"/>
                    <a:gd name="T18" fmla="*/ 20 w 47"/>
                    <a:gd name="T19" fmla="*/ 34 h 232"/>
                    <a:gd name="T20" fmla="*/ 18 w 47"/>
                    <a:gd name="T21" fmla="*/ 25 h 232"/>
                    <a:gd name="T22" fmla="*/ 14 w 47"/>
                    <a:gd name="T23" fmla="*/ 16 h 232"/>
                    <a:gd name="T24" fmla="*/ 11 w 47"/>
                    <a:gd name="T25" fmla="*/ 8 h 232"/>
                    <a:gd name="T26" fmla="*/ 6 w 47"/>
                    <a:gd name="T27" fmla="*/ 0 h 232"/>
                    <a:gd name="T28" fmla="*/ 0 w 47"/>
                    <a:gd name="T29" fmla="*/ 9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41 w 87"/>
                    <a:gd name="T1" fmla="*/ 10 h 40"/>
                    <a:gd name="T2" fmla="*/ 37 w 87"/>
                    <a:gd name="T3" fmla="*/ 7 h 40"/>
                    <a:gd name="T4" fmla="*/ 32 w 87"/>
                    <a:gd name="T5" fmla="*/ 5 h 40"/>
                    <a:gd name="T6" fmla="*/ 28 w 87"/>
                    <a:gd name="T7" fmla="*/ 3 h 40"/>
                    <a:gd name="T8" fmla="*/ 22 w 87"/>
                    <a:gd name="T9" fmla="*/ 2 h 40"/>
                    <a:gd name="T10" fmla="*/ 18 w 87"/>
                    <a:gd name="T11" fmla="*/ 1 h 40"/>
                    <a:gd name="T12" fmla="*/ 12 w 87"/>
                    <a:gd name="T13" fmla="*/ 1 h 40"/>
                    <a:gd name="T14" fmla="*/ 6 w 87"/>
                    <a:gd name="T15" fmla="*/ 0 h 40"/>
                    <a:gd name="T16" fmla="*/ 0 w 87"/>
                    <a:gd name="T17" fmla="*/ 1 h 40"/>
                    <a:gd name="T18" fmla="*/ 3 w 87"/>
                    <a:gd name="T19" fmla="*/ 3 h 40"/>
                    <a:gd name="T20" fmla="*/ 7 w 87"/>
                    <a:gd name="T21" fmla="*/ 5 h 40"/>
                    <a:gd name="T22" fmla="*/ 10 w 87"/>
                    <a:gd name="T23" fmla="*/ 6 h 40"/>
                    <a:gd name="T24" fmla="*/ 16 w 87"/>
                    <a:gd name="T25" fmla="*/ 8 h 40"/>
                    <a:gd name="T26" fmla="*/ 20 w 87"/>
                    <a:gd name="T27" fmla="*/ 10 h 40"/>
                    <a:gd name="T28" fmla="*/ 25 w 87"/>
                    <a:gd name="T29" fmla="*/ 12 h 40"/>
                    <a:gd name="T30" fmla="*/ 30 w 87"/>
                    <a:gd name="T31" fmla="*/ 15 h 40"/>
                    <a:gd name="T32" fmla="*/ 35 w 87"/>
                    <a:gd name="T33" fmla="*/ 18 h 40"/>
                    <a:gd name="T34" fmla="*/ 41 w 87"/>
                    <a:gd name="T35" fmla="*/ 1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7 w 109"/>
                <a:gd name="T5" fmla="*/ 5 h 156"/>
                <a:gd name="T6" fmla="*/ 54 w 109"/>
                <a:gd name="T7" fmla="*/ 14 h 156"/>
                <a:gd name="T8" fmla="*/ 85 w 109"/>
                <a:gd name="T9" fmla="*/ 28 h 156"/>
                <a:gd name="T10" fmla="*/ 114 w 109"/>
                <a:gd name="T11" fmla="*/ 50 h 156"/>
                <a:gd name="T12" fmla="*/ 140 w 109"/>
                <a:gd name="T13" fmla="*/ 81 h 156"/>
                <a:gd name="T14" fmla="*/ 157 w 109"/>
                <a:gd name="T15" fmla="*/ 124 h 156"/>
                <a:gd name="T16" fmla="*/ 160 w 109"/>
                <a:gd name="T17" fmla="*/ 179 h 156"/>
                <a:gd name="T18" fmla="*/ 154 w 109"/>
                <a:gd name="T19" fmla="*/ 179 h 156"/>
                <a:gd name="T20" fmla="*/ 145 w 109"/>
                <a:gd name="T21" fmla="*/ 179 h 156"/>
                <a:gd name="T22" fmla="*/ 137 w 109"/>
                <a:gd name="T23" fmla="*/ 179 h 156"/>
                <a:gd name="T24" fmla="*/ 127 w 109"/>
                <a:gd name="T25" fmla="*/ 177 h 156"/>
                <a:gd name="T26" fmla="*/ 119 w 109"/>
                <a:gd name="T27" fmla="*/ 176 h 156"/>
                <a:gd name="T28" fmla="*/ 109 w 109"/>
                <a:gd name="T29" fmla="*/ 172 h 156"/>
                <a:gd name="T30" fmla="*/ 97 w 109"/>
                <a:gd name="T31" fmla="*/ 166 h 156"/>
                <a:gd name="T32" fmla="*/ 85 w 109"/>
                <a:gd name="T33" fmla="*/ 160 h 156"/>
                <a:gd name="T34" fmla="*/ 78 w 109"/>
                <a:gd name="T35" fmla="*/ 145 h 156"/>
                <a:gd name="T36" fmla="*/ 78 w 109"/>
                <a:gd name="T37" fmla="*/ 127 h 156"/>
                <a:gd name="T38" fmla="*/ 82 w 109"/>
                <a:gd name="T39" fmla="*/ 110 h 156"/>
                <a:gd name="T40" fmla="*/ 86 w 109"/>
                <a:gd name="T41" fmla="*/ 92 h 156"/>
                <a:gd name="T42" fmla="*/ 82 w 109"/>
                <a:gd name="T43" fmla="*/ 71 h 156"/>
                <a:gd name="T44" fmla="*/ 70 w 109"/>
                <a:gd name="T45" fmla="*/ 49 h 156"/>
                <a:gd name="T46" fmla="*/ 46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9 w 54"/>
                <a:gd name="T5" fmla="*/ 3 h 40"/>
                <a:gd name="T6" fmla="*/ 20 w 54"/>
                <a:gd name="T7" fmla="*/ 10 h 40"/>
                <a:gd name="T8" fmla="*/ 32 w 54"/>
                <a:gd name="T9" fmla="*/ 14 h 40"/>
                <a:gd name="T10" fmla="*/ 43 w 54"/>
                <a:gd name="T11" fmla="*/ 17 h 40"/>
                <a:gd name="T12" fmla="*/ 56 w 54"/>
                <a:gd name="T13" fmla="*/ 19 h 40"/>
                <a:gd name="T14" fmla="*/ 68 w 54"/>
                <a:gd name="T15" fmla="*/ 20 h 40"/>
                <a:gd name="T16" fmla="*/ 81 w 54"/>
                <a:gd name="T17" fmla="*/ 18 h 40"/>
                <a:gd name="T18" fmla="*/ 79 w 54"/>
                <a:gd name="T19" fmla="*/ 29 h 40"/>
                <a:gd name="T20" fmla="*/ 75 w 54"/>
                <a:gd name="T21" fmla="*/ 38 h 40"/>
                <a:gd name="T22" fmla="*/ 66 w 54"/>
                <a:gd name="T23" fmla="*/ 44 h 40"/>
                <a:gd name="T24" fmla="*/ 55 w 54"/>
                <a:gd name="T25" fmla="*/ 46 h 40"/>
                <a:gd name="T26" fmla="*/ 42 w 54"/>
                <a:gd name="T27" fmla="*/ 45 h 40"/>
                <a:gd name="T28" fmla="*/ 28 w 54"/>
                <a:gd name="T29" fmla="*/ 37 h 40"/>
                <a:gd name="T30" fmla="*/ 15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7 h 237"/>
                <a:gd name="T4" fmla="*/ 5 w 257"/>
                <a:gd name="T5" fmla="*/ 54 h 237"/>
                <a:gd name="T6" fmla="*/ 11 w 257"/>
                <a:gd name="T7" fmla="*/ 81 h 237"/>
                <a:gd name="T8" fmla="*/ 20 w 257"/>
                <a:gd name="T9" fmla="*/ 104 h 237"/>
                <a:gd name="T10" fmla="*/ 32 w 257"/>
                <a:gd name="T11" fmla="*/ 127 h 237"/>
                <a:gd name="T12" fmla="*/ 48 w 257"/>
                <a:gd name="T13" fmla="*/ 151 h 237"/>
                <a:gd name="T14" fmla="*/ 68 w 257"/>
                <a:gd name="T15" fmla="*/ 172 h 237"/>
                <a:gd name="T16" fmla="*/ 91 w 257"/>
                <a:gd name="T17" fmla="*/ 190 h 237"/>
                <a:gd name="T18" fmla="*/ 120 w 257"/>
                <a:gd name="T19" fmla="*/ 208 h 237"/>
                <a:gd name="T20" fmla="*/ 154 w 257"/>
                <a:gd name="T21" fmla="*/ 222 h 237"/>
                <a:gd name="T22" fmla="*/ 190 w 257"/>
                <a:gd name="T23" fmla="*/ 234 h 237"/>
                <a:gd name="T24" fmla="*/ 234 w 257"/>
                <a:gd name="T25" fmla="*/ 244 h 237"/>
                <a:gd name="T26" fmla="*/ 282 w 257"/>
                <a:gd name="T27" fmla="*/ 250 h 237"/>
                <a:gd name="T28" fmla="*/ 337 w 257"/>
                <a:gd name="T29" fmla="*/ 253 h 237"/>
                <a:gd name="T30" fmla="*/ 394 w 257"/>
                <a:gd name="T31" fmla="*/ 252 h 237"/>
                <a:gd name="T32" fmla="*/ 460 w 257"/>
                <a:gd name="T33" fmla="*/ 248 h 237"/>
                <a:gd name="T34" fmla="*/ 402 w 257"/>
                <a:gd name="T35" fmla="*/ 243 h 237"/>
                <a:gd name="T36" fmla="*/ 349 w 257"/>
                <a:gd name="T37" fmla="*/ 235 h 237"/>
                <a:gd name="T38" fmla="*/ 305 w 257"/>
                <a:gd name="T39" fmla="*/ 226 h 237"/>
                <a:gd name="T40" fmla="*/ 265 w 257"/>
                <a:gd name="T41" fmla="*/ 218 h 237"/>
                <a:gd name="T42" fmla="*/ 229 w 257"/>
                <a:gd name="T43" fmla="*/ 207 h 237"/>
                <a:gd name="T44" fmla="*/ 201 w 257"/>
                <a:gd name="T45" fmla="*/ 194 h 237"/>
                <a:gd name="T46" fmla="*/ 174 w 257"/>
                <a:gd name="T47" fmla="*/ 181 h 237"/>
                <a:gd name="T48" fmla="*/ 150 w 257"/>
                <a:gd name="T49" fmla="*/ 165 h 237"/>
                <a:gd name="T50" fmla="*/ 128 w 257"/>
                <a:gd name="T51" fmla="*/ 151 h 237"/>
                <a:gd name="T52" fmla="*/ 110 w 257"/>
                <a:gd name="T53" fmla="*/ 133 h 237"/>
                <a:gd name="T54" fmla="*/ 94 w 257"/>
                <a:gd name="T55" fmla="*/ 115 h 237"/>
                <a:gd name="T56" fmla="*/ 78 w 257"/>
                <a:gd name="T57" fmla="*/ 94 h 237"/>
                <a:gd name="T58" fmla="*/ 59 w 257"/>
                <a:gd name="T59" fmla="*/ 73 h 237"/>
                <a:gd name="T60" fmla="*/ 41 w 257"/>
                <a:gd name="T61" fmla="*/ 51 h 237"/>
                <a:gd name="T62" fmla="*/ 21 w 257"/>
                <a:gd name="T63" fmla="*/ 2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40 w 124"/>
                <a:gd name="T1" fmla="*/ 0 h 110"/>
                <a:gd name="T2" fmla="*/ 225 w 124"/>
                <a:gd name="T3" fmla="*/ 118 h 110"/>
                <a:gd name="T4" fmla="*/ 218 w 124"/>
                <a:gd name="T5" fmla="*/ 117 h 110"/>
                <a:gd name="T6" fmla="*/ 194 w 124"/>
                <a:gd name="T7" fmla="*/ 115 h 110"/>
                <a:gd name="T8" fmla="*/ 162 w 124"/>
                <a:gd name="T9" fmla="*/ 111 h 110"/>
                <a:gd name="T10" fmla="*/ 124 w 124"/>
                <a:gd name="T11" fmla="*/ 109 h 110"/>
                <a:gd name="T12" fmla="*/ 82 w 124"/>
                <a:gd name="T13" fmla="*/ 106 h 110"/>
                <a:gd name="T14" fmla="*/ 46 w 124"/>
                <a:gd name="T15" fmla="*/ 107 h 110"/>
                <a:gd name="T16" fmla="*/ 16 w 124"/>
                <a:gd name="T17" fmla="*/ 112 h 110"/>
                <a:gd name="T18" fmla="*/ 0 w 124"/>
                <a:gd name="T19" fmla="*/ 120 h 110"/>
                <a:gd name="T20" fmla="*/ 7 w 124"/>
                <a:gd name="T21" fmla="*/ 107 h 110"/>
                <a:gd name="T22" fmla="*/ 15 w 124"/>
                <a:gd name="T23" fmla="*/ 97 h 110"/>
                <a:gd name="T24" fmla="*/ 30 w 124"/>
                <a:gd name="T25" fmla="*/ 90 h 110"/>
                <a:gd name="T26" fmla="*/ 46 w 124"/>
                <a:gd name="T27" fmla="*/ 83 h 110"/>
                <a:gd name="T28" fmla="*/ 65 w 124"/>
                <a:gd name="T29" fmla="*/ 78 h 110"/>
                <a:gd name="T30" fmla="*/ 85 w 124"/>
                <a:gd name="T31" fmla="*/ 77 h 110"/>
                <a:gd name="T32" fmla="*/ 106 w 124"/>
                <a:gd name="T33" fmla="*/ 77 h 110"/>
                <a:gd name="T34" fmla="*/ 131 w 124"/>
                <a:gd name="T35" fmla="*/ 81 h 110"/>
                <a:gd name="T36" fmla="*/ 132 w 124"/>
                <a:gd name="T37" fmla="*/ 77 h 110"/>
                <a:gd name="T38" fmla="*/ 127 w 124"/>
                <a:gd name="T39" fmla="*/ 62 h 110"/>
                <a:gd name="T40" fmla="*/ 121 w 124"/>
                <a:gd name="T41" fmla="*/ 42 h 110"/>
                <a:gd name="T42" fmla="*/ 119 w 124"/>
                <a:gd name="T43" fmla="*/ 32 h 110"/>
                <a:gd name="T44" fmla="*/ 114 w 124"/>
                <a:gd name="T45" fmla="*/ 32 h 110"/>
                <a:gd name="T46" fmla="*/ 110 w 124"/>
                <a:gd name="T47" fmla="*/ 31 h 110"/>
                <a:gd name="T48" fmla="*/ 106 w 124"/>
                <a:gd name="T49" fmla="*/ 28 h 110"/>
                <a:gd name="T50" fmla="*/ 104 w 124"/>
                <a:gd name="T51" fmla="*/ 25 h 110"/>
                <a:gd name="T52" fmla="*/ 104 w 124"/>
                <a:gd name="T53" fmla="*/ 21 h 110"/>
                <a:gd name="T54" fmla="*/ 106 w 124"/>
                <a:gd name="T55" fmla="*/ 16 h 110"/>
                <a:gd name="T56" fmla="*/ 120 w 124"/>
                <a:gd name="T57" fmla="*/ 8 h 110"/>
                <a:gd name="T58" fmla="*/ 140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9 w 109"/>
                <a:gd name="T3" fmla="*/ 1 h 156"/>
                <a:gd name="T4" fmla="*/ 32 w 109"/>
                <a:gd name="T5" fmla="*/ 5 h 156"/>
                <a:gd name="T6" fmla="*/ 67 w 109"/>
                <a:gd name="T7" fmla="*/ 12 h 156"/>
                <a:gd name="T8" fmla="*/ 105 w 109"/>
                <a:gd name="T9" fmla="*/ 26 h 156"/>
                <a:gd name="T10" fmla="*/ 142 w 109"/>
                <a:gd name="T11" fmla="*/ 46 h 156"/>
                <a:gd name="T12" fmla="*/ 174 w 109"/>
                <a:gd name="T13" fmla="*/ 75 h 156"/>
                <a:gd name="T14" fmla="*/ 194 w 109"/>
                <a:gd name="T15" fmla="*/ 114 h 156"/>
                <a:gd name="T16" fmla="*/ 198 w 109"/>
                <a:gd name="T17" fmla="*/ 164 h 156"/>
                <a:gd name="T18" fmla="*/ 192 w 109"/>
                <a:gd name="T19" fmla="*/ 164 h 156"/>
                <a:gd name="T20" fmla="*/ 181 w 109"/>
                <a:gd name="T21" fmla="*/ 164 h 156"/>
                <a:gd name="T22" fmla="*/ 169 w 109"/>
                <a:gd name="T23" fmla="*/ 164 h 156"/>
                <a:gd name="T24" fmla="*/ 158 w 109"/>
                <a:gd name="T25" fmla="*/ 162 h 156"/>
                <a:gd name="T26" fmla="*/ 147 w 109"/>
                <a:gd name="T27" fmla="*/ 161 h 156"/>
                <a:gd name="T28" fmla="*/ 135 w 109"/>
                <a:gd name="T29" fmla="*/ 158 h 156"/>
                <a:gd name="T30" fmla="*/ 120 w 109"/>
                <a:gd name="T31" fmla="*/ 153 h 156"/>
                <a:gd name="T32" fmla="*/ 105 w 109"/>
                <a:gd name="T33" fmla="*/ 147 h 156"/>
                <a:gd name="T34" fmla="*/ 96 w 109"/>
                <a:gd name="T35" fmla="*/ 132 h 156"/>
                <a:gd name="T36" fmla="*/ 96 w 109"/>
                <a:gd name="T37" fmla="*/ 117 h 156"/>
                <a:gd name="T38" fmla="*/ 102 w 109"/>
                <a:gd name="T39" fmla="*/ 101 h 156"/>
                <a:gd name="T40" fmla="*/ 108 w 109"/>
                <a:gd name="T41" fmla="*/ 84 h 156"/>
                <a:gd name="T42" fmla="*/ 102 w 109"/>
                <a:gd name="T43" fmla="*/ 66 h 156"/>
                <a:gd name="T44" fmla="*/ 88 w 109"/>
                <a:gd name="T45" fmla="*/ 45 h 156"/>
                <a:gd name="T46" fmla="*/ 57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57 w 46"/>
                <a:gd name="T1" fmla="*/ 0 h 94"/>
                <a:gd name="T2" fmla="*/ 36 w 46"/>
                <a:gd name="T3" fmla="*/ 40 h 94"/>
                <a:gd name="T4" fmla="*/ 27 w 46"/>
                <a:gd name="T5" fmla="*/ 66 h 94"/>
                <a:gd name="T6" fmla="*/ 20 w 46"/>
                <a:gd name="T7" fmla="*/ 85 h 94"/>
                <a:gd name="T8" fmla="*/ 0 w 46"/>
                <a:gd name="T9" fmla="*/ 100 h 94"/>
                <a:gd name="T10" fmla="*/ 22 w 46"/>
                <a:gd name="T11" fmla="*/ 94 h 94"/>
                <a:gd name="T12" fmla="*/ 42 w 46"/>
                <a:gd name="T13" fmla="*/ 86 h 94"/>
                <a:gd name="T14" fmla="*/ 58 w 46"/>
                <a:gd name="T15" fmla="*/ 73 h 94"/>
                <a:gd name="T16" fmla="*/ 73 w 46"/>
                <a:gd name="T17" fmla="*/ 61 h 94"/>
                <a:gd name="T18" fmla="*/ 82 w 46"/>
                <a:gd name="T19" fmla="*/ 46 h 94"/>
                <a:gd name="T20" fmla="*/ 84 w 46"/>
                <a:gd name="T21" fmla="*/ 32 h 94"/>
                <a:gd name="T22" fmla="*/ 77 w 46"/>
                <a:gd name="T23" fmla="*/ 15 h 94"/>
                <a:gd name="T24" fmla="*/ 5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3 w 54"/>
                <a:gd name="T7" fmla="*/ 8 h 40"/>
                <a:gd name="T8" fmla="*/ 37 w 54"/>
                <a:gd name="T9" fmla="*/ 12 h 40"/>
                <a:gd name="T10" fmla="*/ 52 w 54"/>
                <a:gd name="T11" fmla="*/ 15 h 40"/>
                <a:gd name="T12" fmla="*/ 68 w 54"/>
                <a:gd name="T13" fmla="*/ 17 h 40"/>
                <a:gd name="T14" fmla="*/ 81 w 54"/>
                <a:gd name="T15" fmla="*/ 18 h 40"/>
                <a:gd name="T16" fmla="*/ 96 w 54"/>
                <a:gd name="T17" fmla="*/ 16 h 40"/>
                <a:gd name="T18" fmla="*/ 95 w 54"/>
                <a:gd name="T19" fmla="*/ 27 h 40"/>
                <a:gd name="T20" fmla="*/ 89 w 54"/>
                <a:gd name="T21" fmla="*/ 35 h 40"/>
                <a:gd name="T22" fmla="*/ 79 w 54"/>
                <a:gd name="T23" fmla="*/ 40 h 40"/>
                <a:gd name="T24" fmla="*/ 65 w 54"/>
                <a:gd name="T25" fmla="*/ 42 h 40"/>
                <a:gd name="T26" fmla="*/ 49 w 54"/>
                <a:gd name="T27" fmla="*/ 41 h 40"/>
                <a:gd name="T28" fmla="*/ 33 w 54"/>
                <a:gd name="T29" fmla="*/ 34 h 40"/>
                <a:gd name="T30" fmla="*/ 17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0 w 596"/>
                <a:gd name="T1" fmla="*/ 392 h 666"/>
                <a:gd name="T2" fmla="*/ 11 w 596"/>
                <a:gd name="T3" fmla="*/ 362 h 666"/>
                <a:gd name="T4" fmla="*/ 0 w 596"/>
                <a:gd name="T5" fmla="*/ 307 h 666"/>
                <a:gd name="T6" fmla="*/ 7 w 596"/>
                <a:gd name="T7" fmla="*/ 236 h 666"/>
                <a:gd name="T8" fmla="*/ 46 w 596"/>
                <a:gd name="T9" fmla="*/ 161 h 666"/>
                <a:gd name="T10" fmla="*/ 125 w 596"/>
                <a:gd name="T11" fmla="*/ 90 h 666"/>
                <a:gd name="T12" fmla="*/ 259 w 596"/>
                <a:gd name="T13" fmla="*/ 33 h 666"/>
                <a:gd name="T14" fmla="*/ 449 w 596"/>
                <a:gd name="T15" fmla="*/ 2 h 666"/>
                <a:gd name="T16" fmla="*/ 692 w 596"/>
                <a:gd name="T17" fmla="*/ 9 h 666"/>
                <a:gd name="T18" fmla="*/ 881 w 596"/>
                <a:gd name="T19" fmla="*/ 72 h 666"/>
                <a:gd name="T20" fmla="*/ 1008 w 596"/>
                <a:gd name="T21" fmla="*/ 175 h 666"/>
                <a:gd name="T22" fmla="*/ 1075 w 596"/>
                <a:gd name="T23" fmla="*/ 302 h 666"/>
                <a:gd name="T24" fmla="*/ 1083 w 596"/>
                <a:gd name="T25" fmla="*/ 434 h 666"/>
                <a:gd name="T26" fmla="*/ 1031 w 596"/>
                <a:gd name="T27" fmla="*/ 557 h 666"/>
                <a:gd name="T28" fmla="*/ 923 w 596"/>
                <a:gd name="T29" fmla="*/ 652 h 666"/>
                <a:gd name="T30" fmla="*/ 759 w 596"/>
                <a:gd name="T31" fmla="*/ 704 h 666"/>
                <a:gd name="T32" fmla="*/ 708 w 596"/>
                <a:gd name="T33" fmla="*/ 699 h 666"/>
                <a:gd name="T34" fmla="*/ 803 w 596"/>
                <a:gd name="T35" fmla="*/ 655 h 666"/>
                <a:gd name="T36" fmla="*/ 877 w 596"/>
                <a:gd name="T37" fmla="*/ 577 h 666"/>
                <a:gd name="T38" fmla="*/ 927 w 596"/>
                <a:gd name="T39" fmla="*/ 482 h 666"/>
                <a:gd name="T40" fmla="*/ 946 w 596"/>
                <a:gd name="T41" fmla="*/ 377 h 666"/>
                <a:gd name="T42" fmla="*/ 935 w 596"/>
                <a:gd name="T43" fmla="*/ 274 h 666"/>
                <a:gd name="T44" fmla="*/ 882 w 596"/>
                <a:gd name="T45" fmla="*/ 184 h 666"/>
                <a:gd name="T46" fmla="*/ 788 w 596"/>
                <a:gd name="T47" fmla="*/ 118 h 666"/>
                <a:gd name="T48" fmla="*/ 621 w 596"/>
                <a:gd name="T49" fmla="*/ 79 h 666"/>
                <a:gd name="T50" fmla="*/ 448 w 596"/>
                <a:gd name="T51" fmla="*/ 65 h 666"/>
                <a:gd name="T52" fmla="*/ 317 w 596"/>
                <a:gd name="T53" fmla="*/ 75 h 666"/>
                <a:gd name="T54" fmla="*/ 220 w 596"/>
                <a:gd name="T55" fmla="*/ 107 h 666"/>
                <a:gd name="T56" fmla="*/ 152 w 596"/>
                <a:gd name="T57" fmla="*/ 158 h 666"/>
                <a:gd name="T58" fmla="*/ 104 w 596"/>
                <a:gd name="T59" fmla="*/ 218 h 666"/>
                <a:gd name="T60" fmla="*/ 73 w 596"/>
                <a:gd name="T61" fmla="*/ 288 h 666"/>
                <a:gd name="T62" fmla="*/ 51 w 596"/>
                <a:gd name="T63" fmla="*/ 35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6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076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076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1CEF13-2203-4C9B-BBA4-B78BFFD955F3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9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7.xml"/><Relationship Id="rId1" Type="http://schemas.openxmlformats.org/officeDocument/2006/relationships/audio" Target="file:///G:\thieu_nhi_the_gioi_lien_hoan-nhieu_nghe_si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77B01E8F-49CF-4230-8211-3798437F82E9}"/>
              </a:ext>
            </a:extLst>
          </p:cNvPr>
          <p:cNvGrpSpPr/>
          <p:nvPr/>
        </p:nvGrpSpPr>
        <p:grpSpPr>
          <a:xfrm>
            <a:off x="3577006" y="606442"/>
            <a:ext cx="8221160" cy="4591299"/>
            <a:chOff x="3905252" y="606442"/>
            <a:chExt cx="8221160" cy="459129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B580ABF-B98A-401D-8FF9-87E04FA19E98}"/>
                </a:ext>
              </a:extLst>
            </p:cNvPr>
            <p:cNvGrpSpPr/>
            <p:nvPr/>
          </p:nvGrpSpPr>
          <p:grpSpPr>
            <a:xfrm>
              <a:off x="4589799" y="606442"/>
              <a:ext cx="7536613" cy="4591299"/>
              <a:chOff x="4003645" y="489211"/>
              <a:chExt cx="7536613" cy="4591299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FDFF6C9-BF70-46E5-B5FA-950E76D7D957}"/>
                  </a:ext>
                </a:extLst>
              </p:cNvPr>
              <p:cNvSpPr txBox="1"/>
              <p:nvPr/>
            </p:nvSpPr>
            <p:spPr>
              <a:xfrm rot="20938116">
                <a:off x="5106807" y="489211"/>
                <a:ext cx="3724096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 dirty="0" err="1">
                    <a:ln w="25400">
                      <a:solidFill>
                        <a:prstClr val="black"/>
                      </a:solidFill>
                    </a:ln>
                    <a:solidFill>
                      <a:srgbClr val="FFC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rPr>
                  <a:t>Vui</a:t>
                </a:r>
                <a:r>
                  <a:rPr kumimoji="0" lang="en-US" altLang="zh-CN" sz="11500" b="1" i="0" u="none" strike="noStrike" kern="1200" cap="none" spc="0" normalizeH="0" baseline="0" noProof="0" dirty="0">
                    <a:ln w="25400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rPr>
                  <a:t> </a:t>
                </a:r>
                <a:endParaRPr kumimoji="0" lang="zh-CN" altLang="en-US" sz="11500" b="1" i="0" u="none" strike="noStrike" kern="1200" cap="none" spc="0" normalizeH="0" baseline="0" noProof="0" dirty="0">
                  <a:ln w="25400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DD12AF6-EDAB-4C48-89BC-3128F612BEF1}"/>
                  </a:ext>
                </a:extLst>
              </p:cNvPr>
              <p:cNvGrpSpPr/>
              <p:nvPr/>
            </p:nvGrpSpPr>
            <p:grpSpPr>
              <a:xfrm>
                <a:off x="4003645" y="1850131"/>
                <a:ext cx="7536613" cy="3230379"/>
                <a:chOff x="4284999" y="1814962"/>
                <a:chExt cx="7536613" cy="3230379"/>
              </a:xfrm>
            </p:grpSpPr>
            <p:sp>
              <p:nvSpPr>
                <p:cNvPr id="20" name="矩形: 圆角 19">
                  <a:extLst>
                    <a:ext uri="{FF2B5EF4-FFF2-40B4-BE49-F238E27FC236}">
                      <a16:creationId xmlns:a16="http://schemas.microsoft.com/office/drawing/2014/main" id="{DB821291-6C1E-4441-9A66-5A9F38A3E376}"/>
                    </a:ext>
                  </a:extLst>
                </p:cNvPr>
                <p:cNvSpPr/>
                <p:nvPr/>
              </p:nvSpPr>
              <p:spPr>
                <a:xfrm>
                  <a:off x="4284999" y="3398201"/>
                  <a:ext cx="6326566" cy="5451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E2FDE34E-B174-4A69-BA6C-B2F89B0DA817}"/>
                    </a:ext>
                  </a:extLst>
                </p:cNvPr>
                <p:cNvGrpSpPr/>
                <p:nvPr/>
              </p:nvGrpSpPr>
              <p:grpSpPr>
                <a:xfrm>
                  <a:off x="4341910" y="1814962"/>
                  <a:ext cx="7479702" cy="2312021"/>
                  <a:chOff x="3661971" y="1418627"/>
                  <a:chExt cx="9050529" cy="2797575"/>
                </a:xfrm>
              </p:grpSpPr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B82DB250-D00A-453D-990D-1644FFCFDD0F}"/>
                      </a:ext>
                    </a:extLst>
                  </p:cNvPr>
                  <p:cNvSpPr txBox="1"/>
                  <p:nvPr/>
                </p:nvSpPr>
                <p:spPr>
                  <a:xfrm>
                    <a:off x="3661971" y="1418627"/>
                    <a:ext cx="4945469" cy="26813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3800" b="1" i="0" u="none" strike="noStrike" kern="1200" cap="none" spc="0" normalizeH="0" baseline="0" noProof="0" dirty="0" err="1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Học</a:t>
                    </a:r>
                    <a:r>
                      <a:rPr kumimoji="0" lang="en-US" altLang="zh-CN" sz="13800" b="1" i="0" u="none" strike="noStrike" kern="1200" cap="none" spc="0" normalizeH="0" baseline="0" noProof="0" dirty="0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  </a:t>
                    </a:r>
                    <a:endParaRPr kumimoji="0" lang="zh-CN" altLang="en-US" sz="13800" b="1" i="0" u="none" strike="noStrike" kern="1200" cap="none" spc="0" normalizeH="0" baseline="0" noProof="0" dirty="0">
                      <a:ln w="50800">
                        <a:solidFill>
                          <a:prstClr val="black"/>
                        </a:solidFill>
                      </a:ln>
                      <a:solidFill>
                        <a:srgbClr val="7030A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35AF087B-530F-4C5D-9E42-E9515A4175C6}"/>
                      </a:ext>
                    </a:extLst>
                  </p:cNvPr>
                  <p:cNvSpPr txBox="1"/>
                  <p:nvPr/>
                </p:nvSpPr>
                <p:spPr>
                  <a:xfrm>
                    <a:off x="8020091" y="2614824"/>
                    <a:ext cx="4692409" cy="16013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0" b="1" i="0" u="none" strike="noStrike" kern="1200" cap="none" spc="0" normalizeH="0" baseline="0" noProof="0" dirty="0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B0151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online</a:t>
                    </a:r>
                    <a:endParaRPr kumimoji="0" lang="zh-CN" altLang="en-US" sz="8000" b="1" i="0" u="none" strike="noStrike" kern="1200" cap="none" spc="0" normalizeH="0" baseline="0" noProof="0" dirty="0">
                      <a:ln w="50800">
                        <a:solidFill>
                          <a:prstClr val="black"/>
                        </a:solidFill>
                      </a:ln>
                      <a:solidFill>
                        <a:srgbClr val="B01513">
                          <a:lumMod val="40000"/>
                          <a:lumOff val="60000"/>
                        </a:srgb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0D7B854-D5E0-40FE-887F-D0E304A9B0F0}"/>
                    </a:ext>
                  </a:extLst>
                </p:cNvPr>
                <p:cNvSpPr txBox="1"/>
                <p:nvPr/>
              </p:nvSpPr>
              <p:spPr>
                <a:xfrm>
                  <a:off x="5892628" y="3908892"/>
                  <a:ext cx="462819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prstClr val="white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rPr>
                    <a:t>GV: DƯƠNG THỊ HOA </a:t>
                  </a:r>
                  <a:endParaRPr kumimoji="0" lang="zh-CN" altLang="en-US" sz="3200" b="1" i="0" u="none" strike="noStrike" kern="1200" cap="none" spc="0" normalizeH="0" baseline="0" noProof="0" dirty="0">
                    <a:ln w="9525">
                      <a:solidFill>
                        <a:prstClr val="black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prstClr val="black">
                          <a:lumMod val="5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endParaRPr>
                </a:p>
              </p:txBody>
            </p: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FF78D138-CA17-4EE1-9F1A-2DE3B99AE784}"/>
                    </a:ext>
                  </a:extLst>
                </p:cNvPr>
                <p:cNvGrpSpPr/>
                <p:nvPr/>
              </p:nvGrpSpPr>
              <p:grpSpPr>
                <a:xfrm>
                  <a:off x="7407706" y="4581296"/>
                  <a:ext cx="1334332" cy="464045"/>
                  <a:chOff x="5850299" y="4819361"/>
                  <a:chExt cx="1504486" cy="523220"/>
                </a:xfrm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D64C1984-D277-4BC5-B9EC-2589EF980F06}"/>
                      </a:ext>
                    </a:extLst>
                  </p:cNvPr>
                  <p:cNvSpPr/>
                  <p:nvPr/>
                </p:nvSpPr>
                <p:spPr>
                  <a:xfrm>
                    <a:off x="5850299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srgbClr val="54849A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4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srgbClr val="54849A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DDD5A429-F4F9-4DA2-AEDE-5CE46F3F42F6}"/>
                      </a:ext>
                    </a:extLst>
                  </p:cNvPr>
                  <p:cNvSpPr/>
                  <p:nvPr/>
                </p:nvSpPr>
                <p:spPr>
                  <a:xfrm>
                    <a:off x="6340932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prstClr val="black">
                              <a:lumMod val="5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A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6" name="椭圆 25">
                    <a:extLst>
                      <a:ext uri="{FF2B5EF4-FFF2-40B4-BE49-F238E27FC236}">
                        <a16:creationId xmlns:a16="http://schemas.microsoft.com/office/drawing/2014/main" id="{D57F399F-CAA3-4EC6-9B32-7BB273AE7F18}"/>
                      </a:ext>
                    </a:extLst>
                  </p:cNvPr>
                  <p:cNvSpPr/>
                  <p:nvPr/>
                </p:nvSpPr>
                <p:spPr>
                  <a:xfrm>
                    <a:off x="6831565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prstClr val="black">
                              <a:lumMod val="5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5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</p:grpSp>
          </p:grp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988F223B-B647-4C9C-99AE-61E910510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54" t="11963" r="28365" b="50000"/>
              <a:stretch/>
            </p:blipFill>
            <p:spPr>
              <a:xfrm>
                <a:off x="8292213" y="595207"/>
                <a:ext cx="1917198" cy="1784839"/>
              </a:xfrm>
              <a:prstGeom prst="rect">
                <a:avLst/>
              </a:prstGeom>
            </p:spPr>
          </p:pic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EA651B-C26B-429E-8B24-3D0B801E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7" t="36751" r="13654" b="21877"/>
            <a:stretch/>
          </p:blipFill>
          <p:spPr>
            <a:xfrm rot="19186949">
              <a:off x="3905252" y="914906"/>
              <a:ext cx="1727023" cy="2361239"/>
            </a:xfrm>
            <a:prstGeom prst="rect">
              <a:avLst/>
            </a:prstGeom>
          </p:spPr>
        </p:pic>
      </p:grpSp>
      <p:pic>
        <p:nvPicPr>
          <p:cNvPr id="38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810938B-4387-4A0C-8FA5-8567185E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200" y="7134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7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560" y="214770"/>
            <a:ext cx="712828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Cốt truyện kể về người con hiếu thảo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9557" y="191708"/>
            <a:ext cx="988359" cy="5309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accent1"/>
                </a:solidFill>
              </a:rPr>
              <a:t>1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6160" y="1001251"/>
            <a:ext cx="10705205" cy="720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rất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nặng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,...</a:t>
            </a: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chăm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sóc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tận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tuỵ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đêm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tận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rừng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sâu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thuốc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quý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rừng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gặp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nhiều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thú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dữ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nhưng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đều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thịt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chấp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nhận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gai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cào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chân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đá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đâm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chảy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máu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bụng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đói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nhưng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vẫn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lùi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bước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5.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tiên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trước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tấm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lòng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hiếu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thảo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giúp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đỡ. </a:t>
            </a:r>
            <a:endParaRPr lang="en-US" altLang="en-US" sz="280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vi-VN" altLang="en-US" sz="280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5834" y="295614"/>
            <a:ext cx="970429" cy="5735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1"/>
                </a:solidFill>
              </a:rPr>
              <a:t>2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7872" y="295614"/>
            <a:ext cx="41148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trung thực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232472" y="1279519"/>
            <a:ext cx="5500200" cy="52519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E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m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tưởng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tượng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trả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lời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160678"/>
                </a:solidFill>
                <a:cs typeface="Arial" panose="020B0604020202020204" pitchFamily="34" charset="0"/>
              </a:rPr>
              <a:t>hỏi</a:t>
            </a:r>
            <a:r>
              <a:rPr lang="en-US" altLang="en-US" sz="2800" dirty="0" smtClean="0">
                <a:solidFill>
                  <a:srgbClr val="160678"/>
                </a:solidFill>
                <a:cs typeface="Arial" panose="020B0604020202020204" pitchFamily="34" charset="0"/>
              </a:rPr>
              <a:t> :</a:t>
            </a:r>
            <a:endParaRPr lang="vi-VN" altLang="en-US" sz="2800" dirty="0" smtClean="0">
              <a:solidFill>
                <a:srgbClr val="160678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thếnào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2.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chăm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                                                                                    3. 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chữa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khỏi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gặp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khó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khăn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4. 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tiên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dùng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thử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thách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lòng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trung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5. 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Cậu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732672" y="1604264"/>
            <a:ext cx="59525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732672" y="2642898"/>
            <a:ext cx="6656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732672" y="3407720"/>
            <a:ext cx="58853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.\ …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950066" y="1321909"/>
            <a:ext cx="5522260" cy="138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748360" y="2689028"/>
            <a:ext cx="62215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748360" y="3656582"/>
            <a:ext cx="59256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trộm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\ …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775254" y="1604264"/>
            <a:ext cx="3397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775254" y="2199219"/>
            <a:ext cx="585843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775254" y="4460254"/>
            <a:ext cx="585843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.\ …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7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600"/>
                            </p:stCondLst>
                            <p:childTnLst>
                              <p:par>
                                <p:cTn id="8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78809" y="262746"/>
            <a:ext cx="970429" cy="5735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1"/>
                </a:solidFill>
              </a:rPr>
              <a:t>2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3234" y="262746"/>
            <a:ext cx="7624483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Cốt truyện kể về người con trung thực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58879" y="1105277"/>
            <a:ext cx="11413191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rất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chăm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sóc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tận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tuỵ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đêm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,...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rất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nghèo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mua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thuốc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tiên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biến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già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rơi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Người con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thấy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phía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trước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già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sở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đoán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dùng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sống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chữa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đói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Người con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Người con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lấy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chỉ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xin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cụ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chỉ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thuốc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quý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..</a:t>
            </a:r>
            <a:endParaRPr lang="en-US" altLang="en-US" sz="2800" dirty="0" smtClean="0"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1619795" y="182880"/>
            <a:ext cx="403860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57794" y="3461657"/>
            <a:ext cx="10755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*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Kể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chuyện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theo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cốt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truyện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2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1752600" y="1828801"/>
            <a:ext cx="891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7411" name="WordArt 17"/>
          <p:cNvSpPr>
            <a:spLocks noChangeArrowheads="1" noChangeShapeType="1" noTextEdit="1"/>
          </p:cNvSpPr>
          <p:nvPr/>
        </p:nvSpPr>
        <p:spPr bwMode="auto">
          <a:xfrm>
            <a:off x="3276600" y="0"/>
            <a:ext cx="42672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627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VNI-Duff"/>
              </a:rPr>
              <a:t>củng cố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1676400" y="152400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3580" name="AutoShape 28"/>
          <p:cNvSpPr>
            <a:spLocks noChangeArrowheads="1"/>
          </p:cNvSpPr>
          <p:nvPr/>
        </p:nvSpPr>
        <p:spPr bwMode="auto">
          <a:xfrm>
            <a:off x="3352799" y="3810000"/>
            <a:ext cx="6326777" cy="984069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1" name="AutoShape 29"/>
          <p:cNvSpPr>
            <a:spLocks noChangeArrowheads="1"/>
          </p:cNvSpPr>
          <p:nvPr/>
        </p:nvSpPr>
        <p:spPr bwMode="auto">
          <a:xfrm>
            <a:off x="1524000" y="5181600"/>
            <a:ext cx="9144000" cy="13716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2" name="AutoShape 30"/>
          <p:cNvSpPr>
            <a:spLocks noChangeArrowheads="1"/>
          </p:cNvSpPr>
          <p:nvPr/>
        </p:nvSpPr>
        <p:spPr bwMode="auto">
          <a:xfrm>
            <a:off x="3886200" y="2743200"/>
            <a:ext cx="4191000" cy="7620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 Box 31"/>
          <p:cNvSpPr txBox="1">
            <a:spLocks noChangeArrowheads="1"/>
          </p:cNvSpPr>
          <p:nvPr/>
        </p:nvSpPr>
        <p:spPr bwMode="auto">
          <a:xfrm>
            <a:off x="1981200" y="2209800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1606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6" grpId="0"/>
      <p:bldP spid="23580" grpId="0" animBg="1"/>
      <p:bldP spid="23581" grpId="0" animBg="1"/>
      <p:bldP spid="23581" grpId="1" animBg="1"/>
      <p:bldP spid="23581" grpId="2" animBg="1"/>
      <p:bldP spid="235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420D2D3-6D8D-4CEA-8745-DCCDFA9D9B0E}"/>
              </a:ext>
            </a:extLst>
          </p:cNvPr>
          <p:cNvGrpSpPr/>
          <p:nvPr/>
        </p:nvGrpSpPr>
        <p:grpSpPr>
          <a:xfrm>
            <a:off x="2641507" y="1329599"/>
            <a:ext cx="8543038" cy="2716412"/>
            <a:chOff x="4318464" y="1967362"/>
            <a:chExt cx="8543038" cy="271641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CB819100-861C-47D6-9880-C2F1BF7AF36E}"/>
                </a:ext>
              </a:extLst>
            </p:cNvPr>
            <p:cNvSpPr/>
            <p:nvPr/>
          </p:nvSpPr>
          <p:spPr>
            <a:xfrm>
              <a:off x="4341434" y="3554607"/>
              <a:ext cx="6326566" cy="545123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1898274-B706-47C6-949A-ADD82D73B3C0}"/>
                </a:ext>
              </a:extLst>
            </p:cNvPr>
            <p:cNvSpPr txBox="1"/>
            <p:nvPr/>
          </p:nvSpPr>
          <p:spPr>
            <a:xfrm>
              <a:off x="4318464" y="1967362"/>
              <a:ext cx="549862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13800" b="1" dirty="0" smtClean="0">
                  <a:ln w="50800">
                    <a:solidFill>
                      <a:schemeClr val="bg1"/>
                    </a:solidFill>
                  </a:ln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Giải </a:t>
              </a:r>
              <a:endParaRPr lang="zh-CN" altLang="en-US" sz="13800" b="1" dirty="0">
                <a:ln w="508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95B32E6-8E86-41AF-8BAD-A51717D68E8D}"/>
                </a:ext>
              </a:extLst>
            </p:cNvPr>
            <p:cNvSpPr txBox="1"/>
            <p:nvPr/>
          </p:nvSpPr>
          <p:spPr>
            <a:xfrm>
              <a:off x="8425672" y="2467783"/>
              <a:ext cx="443583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13800" b="1" dirty="0" smtClean="0">
                  <a:ln w="50800">
                    <a:solidFill>
                      <a:schemeClr val="bg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lao </a:t>
              </a:r>
              <a:endParaRPr lang="zh-CN" altLang="en-US" sz="13800" b="1" dirty="0">
                <a:ln w="508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9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-9525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1390" y="612247"/>
            <a:ext cx="8739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2021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xây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dựng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cốt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87906" y="3160060"/>
            <a:ext cx="43165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05358" y="3319625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HP001 4 hàng" panose="020B0603050302020204" pitchFamily="34" charset="0"/>
              </a:rPr>
              <a:t>Luyện từ và câu 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HP001 4 hàng" panose="020B0603050302020204" pitchFamily="34" charset="0"/>
              </a:rPr>
              <a:t>Luyện tập về từ ghép và từ láy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54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0"/>
            <a:ext cx="9670869" cy="725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4976948" y="2247356"/>
            <a:ext cx="5617028" cy="1841318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cs typeface="Arial" panose="020B0604020202020204" pitchFamily="34" charset="0"/>
              </a:rPr>
              <a:t> 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831479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Nd9GcRA8ldr6qVqaVJSx7zqNqbNqGbqWUOSy3WW9D4e_UrOzqFeOwqlwaTzNS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84" y="3279774"/>
            <a:ext cx="4752975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2209800" y="3657600"/>
            <a:ext cx="7696200" cy="2971800"/>
          </a:xfrm>
          <a:prstGeom prst="rect">
            <a:avLst/>
          </a:prstGeom>
          <a:gradFill rotWithShape="1"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gamma/>
                  <a:tint val="82353"/>
                  <a:invGamma/>
                  <a:alpha val="44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6" name="Rectangle 2"/>
          <p:cNvSpPr>
            <a:spLocks/>
          </p:cNvSpPr>
          <p:nvPr/>
        </p:nvSpPr>
        <p:spPr bwMode="auto">
          <a:xfrm>
            <a:off x="19050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u="sng">
              <a:solidFill>
                <a:srgbClr val="0000FF"/>
              </a:solidFill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2057400" y="838201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FF0066"/>
                </a:solidFill>
              </a:rPr>
              <a:t>KIỂM TRA BÀI CŨ: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676400" y="24384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0000FF"/>
                </a:solidFill>
              </a:rPr>
              <a:t>ruộng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</a:rPr>
              <a:t>vườn</a:t>
            </a:r>
            <a:endParaRPr lang="en-US" altLang="en-US" sz="3400" b="1" dirty="0">
              <a:solidFill>
                <a:srgbClr val="0000FF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495800" y="2438400"/>
            <a:ext cx="251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0000FF"/>
                </a:solidFill>
              </a:rPr>
              <a:t>đầm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</a:rPr>
              <a:t>ấm</a:t>
            </a:r>
            <a:endParaRPr lang="en-US" altLang="en-US" sz="3400" b="1" dirty="0">
              <a:solidFill>
                <a:srgbClr val="0000FF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667500" y="2574471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0000FF"/>
                </a:solidFill>
              </a:rPr>
              <a:t>trắng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</a:rPr>
              <a:t>trẻo</a:t>
            </a:r>
            <a:endParaRPr lang="en-US" altLang="en-US" sz="3400" b="1" dirty="0">
              <a:solidFill>
                <a:srgbClr val="0000FF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209800" y="30480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0000FF"/>
                </a:solidFill>
              </a:rPr>
              <a:t>thoang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</a:rPr>
              <a:t>thoảng</a:t>
            </a:r>
            <a:endParaRPr lang="en-US" altLang="en-US" sz="3400" b="1" dirty="0">
              <a:solidFill>
                <a:srgbClr val="0000FF"/>
              </a:solidFill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8077200" y="30480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0000FF"/>
                </a:solidFill>
              </a:rPr>
              <a:t>vui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</a:rPr>
              <a:t>vẻ</a:t>
            </a:r>
            <a:r>
              <a:rPr lang="en-US" altLang="en-US" sz="3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1524001" y="1447801"/>
            <a:ext cx="10145757" cy="6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000" b="1" dirty="0" err="1" smtClean="0"/>
              <a:t>Xếp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/>
              <a:t>các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từ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phức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sau</a:t>
            </a:r>
            <a:r>
              <a:rPr lang="en-US" altLang="en-US" sz="3000" b="1" dirty="0"/>
              <a:t> </a:t>
            </a:r>
            <a:r>
              <a:rPr lang="en-US" altLang="en-US" sz="3000" b="1" dirty="0" err="1" smtClean="0"/>
              <a:t>vào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nhóm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từ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/>
              <a:t>ghép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và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từ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láy</a:t>
            </a:r>
            <a:r>
              <a:rPr lang="en-US" altLang="en-US" sz="3000" b="1" dirty="0"/>
              <a:t>:</a:t>
            </a: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6096000" y="3657600"/>
            <a:ext cx="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2438400" y="37338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66"/>
                </a:solidFill>
              </a:rPr>
              <a:t>TỪ GHÉP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6324600" y="37338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66"/>
                </a:solidFill>
              </a:rPr>
              <a:t>TỪ LÁY</a:t>
            </a: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2286000" y="41910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05938 0.270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8047 0.4780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5846 0.2703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31875 0.2921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4518 0.402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4" grpId="0" animBg="1"/>
      <p:bldP spid="21512" grpId="0"/>
      <p:bldP spid="21512" grpId="1"/>
      <p:bldP spid="21513" grpId="0"/>
      <p:bldP spid="21513" grpId="1"/>
      <p:bldP spid="21515" grpId="0"/>
      <p:bldP spid="21515" grpId="1"/>
      <p:bldP spid="21516" grpId="0"/>
      <p:bldP spid="21516" grpId="1"/>
      <p:bldP spid="21518" grpId="0"/>
      <p:bldP spid="21518" grpId="1"/>
      <p:bldP spid="21519" grpId="0" autoUpdateAnimBg="0"/>
      <p:bldP spid="21522" grpId="0"/>
      <p:bldP spid="215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Desktop Wallpapers · Gallery · Computers &#10; Vista Desktop flower th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790700" y="1123406"/>
            <a:ext cx="8686800" cy="495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67999"/>
                </a:schemeClr>
              </a:gs>
              <a:gs pos="100000">
                <a:schemeClr val="bg1">
                  <a:gamma/>
                  <a:tint val="92157"/>
                  <a:invGamma/>
                  <a:alpha val="7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362200" y="2743200"/>
            <a:ext cx="7543800" cy="268128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LUYỆN TẬP VỀ TỪ GHÉP VÀ TỪ LÁY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3781697" y="1257300"/>
            <a:ext cx="4343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từ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và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câu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FF"/>
                  </a:gs>
                  <a:gs pos="50000">
                    <a:srgbClr val="0000FF"/>
                  </a:gs>
                  <a:gs pos="100000">
                    <a:srgbClr val="FFFFFF"/>
                  </a:gs>
                </a:gsLst>
                <a:lin ang="2700000" scaled="1"/>
              </a:gra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1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59912" y="496651"/>
            <a:ext cx="8342550" cy="5144494"/>
            <a:chOff x="2559912" y="496651"/>
            <a:chExt cx="8342550" cy="5144494"/>
          </a:xfrm>
        </p:grpSpPr>
        <p:grpSp>
          <p:nvGrpSpPr>
            <p:cNvPr id="6" name="Group 5"/>
            <p:cNvGrpSpPr/>
            <p:nvPr/>
          </p:nvGrpSpPr>
          <p:grpSpPr>
            <a:xfrm>
              <a:off x="2559912" y="496651"/>
              <a:ext cx="8342550" cy="5144494"/>
              <a:chOff x="5753686" y="3080825"/>
              <a:chExt cx="7684017" cy="263086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288258" y="3235571"/>
                <a:ext cx="7149445" cy="247611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văn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Toán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lao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Đạo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đức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Kĩ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thuật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753686" y="3080825"/>
                <a:ext cx="5486808" cy="29905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50" normalizeH="0" baseline="0" noProof="0" dirty="0" smtClean="0">
                    <a:ln w="9525" cmpd="sng">
                      <a:solidFill>
                        <a:srgbClr val="B01513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rgbClr val="B01513">
                          <a:alpha val="40000"/>
                        </a:srgbClr>
                      </a:glo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BUỔI HỌC HÔM NAY GỒM </a:t>
                </a:r>
                <a:endParaRPr kumimoji="0" lang="en-US" sz="3200" b="1" i="0" u="none" strike="noStrike" kern="1200" cap="none" spc="50" normalizeH="0" baseline="0" noProof="0" dirty="0">
                  <a:ln w="9525" cmpd="sng">
                    <a:solidFill>
                      <a:srgbClr val="B0151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B0151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5-Point Star 1"/>
            <p:cNvSpPr/>
            <p:nvPr/>
          </p:nvSpPr>
          <p:spPr>
            <a:xfrm>
              <a:off x="3305908" y="1702187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305908" y="2293172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305908" y="3311637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3305908" y="3909656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3305908" y="4484360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" name="Smiley Face 2"/>
            <p:cNvSpPr/>
            <p:nvPr/>
          </p:nvSpPr>
          <p:spPr>
            <a:xfrm>
              <a:off x="5655212" y="2687070"/>
              <a:ext cx="562708" cy="540159"/>
            </a:xfrm>
            <a:prstGeom prst="smileyFac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61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0" y="1371601"/>
            <a:ext cx="67056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1. So sánh hai từ ghép sau đây: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/>
              <a:t>	</a:t>
            </a:r>
            <a:r>
              <a:rPr lang="en-US" altLang="en-US" sz="2800" b="1">
                <a:solidFill>
                  <a:srgbClr val="0000FF"/>
                </a:solidFill>
              </a:rPr>
              <a:t>Bánh trái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	Bánh rán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/>
              <a:t>    a) Từ ghép nào có nghĩa tổng hợp (bao quát chung)?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/>
              <a:t>    b) Từ ghép nào có nghĩa phân loại (chỉ một loại nhỏ thuộc phạm vi nghĩa của tiếng thứ nhất)?</a:t>
            </a:r>
          </a:p>
        </p:txBody>
      </p:sp>
      <p:sp>
        <p:nvSpPr>
          <p:cNvPr id="5124" name="Rectangle 2"/>
          <p:cNvSpPr>
            <a:spLocks/>
          </p:cNvSpPr>
          <p:nvPr/>
        </p:nvSpPr>
        <p:spPr bwMode="auto">
          <a:xfrm>
            <a:off x="19050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u="sng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1" y="1982212"/>
            <a:ext cx="1960793" cy="584776"/>
          </a:xfrm>
          <a:prstGeom prst="rect">
            <a:avLst/>
          </a:prstGeom>
          <a:solidFill>
            <a:srgbClr val="CCFFFF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Bánh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trái</a:t>
            </a:r>
            <a:endParaRPr lang="en-US" sz="3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5015" y="1979716"/>
            <a:ext cx="1960793" cy="584775"/>
          </a:xfrm>
          <a:prstGeom prst="rect">
            <a:avLst/>
          </a:prstGeom>
          <a:solidFill>
            <a:srgbClr val="CCFFFF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0000FF"/>
                </a:solidFill>
                <a:latin typeface="Arial" charset="0"/>
              </a:rPr>
              <a:t>Bánh rán</a:t>
            </a:r>
            <a:endParaRPr lang="en-US" sz="320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2057400" y="3124200"/>
            <a:ext cx="2971800" cy="1143000"/>
            <a:chOff x="480" y="2304"/>
            <a:chExt cx="1872" cy="720"/>
          </a:xfrm>
        </p:grpSpPr>
        <p:sp>
          <p:nvSpPr>
            <p:cNvPr id="6170" name="AutoShape 39"/>
            <p:cNvSpPr>
              <a:spLocks noChangeArrowheads="1"/>
            </p:cNvSpPr>
            <p:nvPr/>
          </p:nvSpPr>
          <p:spPr bwMode="auto">
            <a:xfrm>
              <a:off x="480" y="2304"/>
              <a:ext cx="1872" cy="72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33CC33">
                    <a:alpha val="28000"/>
                  </a:srgbClr>
                </a:gs>
                <a:gs pos="100000">
                  <a:srgbClr val="7DDF7D">
                    <a:alpha val="62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1" name="Text Box 13"/>
            <p:cNvSpPr txBox="1">
              <a:spLocks noChangeArrowheads="1"/>
            </p:cNvSpPr>
            <p:nvPr/>
          </p:nvSpPr>
          <p:spPr bwMode="auto">
            <a:xfrm>
              <a:off x="480" y="2352"/>
              <a:ext cx="1810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b="1"/>
                <a:t>Chỉ chung các loại bánh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5638800" y="3048000"/>
            <a:ext cx="4724400" cy="1676400"/>
            <a:chOff x="2592" y="2016"/>
            <a:chExt cx="2976" cy="1056"/>
          </a:xfrm>
        </p:grpSpPr>
        <p:sp>
          <p:nvSpPr>
            <p:cNvPr id="6168" name="AutoShape 40"/>
            <p:cNvSpPr>
              <a:spLocks noChangeArrowheads="1"/>
            </p:cNvSpPr>
            <p:nvPr/>
          </p:nvSpPr>
          <p:spPr bwMode="auto">
            <a:xfrm>
              <a:off x="2592" y="2016"/>
              <a:ext cx="2976" cy="1056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33CC33">
                    <a:alpha val="28000"/>
                  </a:srgbClr>
                </a:gs>
                <a:gs pos="100000">
                  <a:srgbClr val="7DDF7D">
                    <a:alpha val="62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9" name="Text Box 16"/>
            <p:cNvSpPr txBox="1">
              <a:spLocks noChangeArrowheads="1"/>
            </p:cNvSpPr>
            <p:nvPr/>
          </p:nvSpPr>
          <p:spPr bwMode="auto">
            <a:xfrm>
              <a:off x="2832" y="2112"/>
              <a:ext cx="2592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b="1" dirty="0" err="1"/>
                <a:t>Chỉ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loại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bánh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nặn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bằng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bột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gạo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nếp</a:t>
              </a:r>
              <a:r>
                <a:rPr lang="en-US" altLang="en-US" sz="2800" b="1" dirty="0"/>
                <a:t>, </a:t>
              </a:r>
              <a:r>
                <a:rPr lang="en-US" altLang="en-US" sz="2800" b="1" dirty="0" err="1"/>
                <a:t>thường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có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nhân</a:t>
              </a:r>
              <a:r>
                <a:rPr lang="en-US" altLang="en-US" sz="2800" b="1" dirty="0"/>
                <a:t>, </a:t>
              </a:r>
              <a:r>
                <a:rPr lang="en-US" altLang="en-US" sz="2800" b="1" dirty="0" err="1"/>
                <a:t>rán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chín</a:t>
              </a:r>
              <a:r>
                <a:rPr lang="en-US" altLang="en-US" sz="2800" b="1" dirty="0"/>
                <a:t> </a:t>
              </a:r>
              <a:r>
                <a:rPr lang="en-US" altLang="en-US" sz="2800" b="1" dirty="0" err="1"/>
                <a:t>giòn</a:t>
              </a:r>
              <a:r>
                <a:rPr lang="en-US" altLang="en-US" sz="2800" b="1" dirty="0"/>
                <a:t>.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524000" y="5105400"/>
            <a:ext cx="4051300" cy="914400"/>
            <a:chOff x="96" y="2976"/>
            <a:chExt cx="2552" cy="576"/>
          </a:xfrm>
        </p:grpSpPr>
        <p:sp>
          <p:nvSpPr>
            <p:cNvPr id="6166" name="AutoShape 29"/>
            <p:cNvSpPr>
              <a:spLocks noChangeArrowheads="1"/>
            </p:cNvSpPr>
            <p:nvPr/>
          </p:nvSpPr>
          <p:spPr bwMode="auto">
            <a:xfrm>
              <a:off x="144" y="2976"/>
              <a:ext cx="2496" cy="576"/>
            </a:xfrm>
            <a:prstGeom prst="roundRect">
              <a:avLst>
                <a:gd name="adj" fmla="val 11806"/>
              </a:avLst>
            </a:prstGeom>
            <a:gradFill rotWithShape="1">
              <a:gsLst>
                <a:gs pos="0">
                  <a:srgbClr val="FFFFCC"/>
                </a:gs>
                <a:gs pos="100000">
                  <a:srgbClr val="FFFFD0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CC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7" name="Text Box 19"/>
            <p:cNvSpPr txBox="1">
              <a:spLocks noChangeArrowheads="1"/>
            </p:cNvSpPr>
            <p:nvPr/>
          </p:nvSpPr>
          <p:spPr bwMode="auto">
            <a:xfrm>
              <a:off x="96" y="2976"/>
              <a:ext cx="2552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600" b="1" dirty="0" err="1">
                  <a:solidFill>
                    <a:srgbClr val="FF0066"/>
                  </a:solidFill>
                </a:rPr>
                <a:t>Từ</a:t>
              </a:r>
              <a:r>
                <a:rPr lang="en-US" alt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altLang="en-US" sz="2600" b="1" dirty="0" err="1">
                  <a:solidFill>
                    <a:srgbClr val="FF0066"/>
                  </a:solidFill>
                </a:rPr>
                <a:t>ghép</a:t>
              </a:r>
              <a:r>
                <a:rPr lang="en-US" alt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altLang="en-US" sz="2600" b="1" dirty="0" err="1">
                  <a:solidFill>
                    <a:srgbClr val="FF0066"/>
                  </a:solidFill>
                </a:rPr>
                <a:t>có</a:t>
              </a:r>
              <a:r>
                <a:rPr lang="en-US" alt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altLang="en-US" sz="2600" b="1" dirty="0" err="1">
                  <a:solidFill>
                    <a:srgbClr val="FF0066"/>
                  </a:solidFill>
                </a:rPr>
                <a:t>nghĩa</a:t>
              </a:r>
              <a:r>
                <a:rPr lang="en-US" alt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altLang="en-US" sz="2600" b="1" dirty="0" err="1">
                  <a:solidFill>
                    <a:srgbClr val="FF0066"/>
                  </a:solidFill>
                </a:rPr>
                <a:t>tổng</a:t>
              </a:r>
              <a:r>
                <a:rPr lang="en-US" alt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altLang="en-US" sz="2600" b="1" dirty="0" err="1">
                  <a:solidFill>
                    <a:srgbClr val="FF0066"/>
                  </a:solidFill>
                </a:rPr>
                <a:t>hợp</a:t>
              </a:r>
              <a:r>
                <a:rPr lang="en-US" altLang="en-US" sz="2600" b="1" dirty="0"/>
                <a:t> </a:t>
              </a:r>
              <a:r>
                <a:rPr lang="en-US" altLang="en-US" sz="2600" dirty="0"/>
                <a:t>(</a:t>
              </a:r>
              <a:r>
                <a:rPr lang="en-US" altLang="en-US" sz="2600" dirty="0" err="1"/>
                <a:t>bao</a:t>
              </a:r>
              <a:r>
                <a:rPr lang="en-US" altLang="en-US" sz="2600" dirty="0"/>
                <a:t> </a:t>
              </a:r>
              <a:r>
                <a:rPr lang="en-US" altLang="en-US" sz="2600" dirty="0" err="1"/>
                <a:t>quát</a:t>
              </a:r>
              <a:r>
                <a:rPr lang="en-US" altLang="en-US" sz="2600" dirty="0"/>
                <a:t> </a:t>
              </a:r>
              <a:r>
                <a:rPr lang="en-US" altLang="en-US" sz="2600" dirty="0" err="1"/>
                <a:t>chung</a:t>
              </a:r>
              <a:r>
                <a:rPr lang="en-US" altLang="en-US" sz="2600" dirty="0"/>
                <a:t>)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5867401" y="5105400"/>
            <a:ext cx="4543425" cy="1524000"/>
            <a:chOff x="2784" y="2880"/>
            <a:chExt cx="2862" cy="960"/>
          </a:xfrm>
        </p:grpSpPr>
        <p:sp>
          <p:nvSpPr>
            <p:cNvPr id="6164" name="AutoShape 30"/>
            <p:cNvSpPr>
              <a:spLocks noChangeArrowheads="1"/>
            </p:cNvSpPr>
            <p:nvPr/>
          </p:nvSpPr>
          <p:spPr bwMode="auto">
            <a:xfrm>
              <a:off x="2784" y="2880"/>
              <a:ext cx="2832" cy="960"/>
            </a:xfrm>
            <a:prstGeom prst="roundRect">
              <a:avLst>
                <a:gd name="adj" fmla="val 11806"/>
              </a:avLst>
            </a:prstGeom>
            <a:gradFill rotWithShape="1">
              <a:gsLst>
                <a:gs pos="0">
                  <a:srgbClr val="FFFFCC"/>
                </a:gs>
                <a:gs pos="100000">
                  <a:srgbClr val="FFFFD0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CC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5" name="Text Box 22" descr="Parchment"/>
            <p:cNvSpPr txBox="1">
              <a:spLocks noChangeArrowheads="1"/>
            </p:cNvSpPr>
            <p:nvPr/>
          </p:nvSpPr>
          <p:spPr bwMode="auto">
            <a:xfrm>
              <a:off x="2784" y="2928"/>
              <a:ext cx="2862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600" b="1">
                  <a:solidFill>
                    <a:srgbClr val="FF0066"/>
                  </a:solidFill>
                </a:rPr>
                <a:t>Từ ghép có nghĩa phân loại</a:t>
              </a:r>
              <a:r>
                <a:rPr lang="en-US" altLang="en-US" sz="2600" b="1"/>
                <a:t> </a:t>
              </a:r>
              <a:r>
                <a:rPr lang="en-US" altLang="en-US" sz="2600"/>
                <a:t>(chỉ một loại nhỏ thuộc phạm vi nghĩa của tiếng thứ nhất)</a:t>
              </a:r>
            </a:p>
          </p:txBody>
        </p:sp>
      </p:grp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3581400" y="2590800"/>
            <a:ext cx="1588" cy="5334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8229600" y="4724400"/>
            <a:ext cx="14288" cy="3810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3505200" y="4267200"/>
            <a:ext cx="1588" cy="8382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9" name="Rectangle 27"/>
          <p:cNvSpPr>
            <a:spLocks noChangeArrowheads="1"/>
          </p:cNvSpPr>
          <p:nvPr/>
        </p:nvSpPr>
        <p:spPr bwMode="auto">
          <a:xfrm>
            <a:off x="1828800" y="1219200"/>
            <a:ext cx="59626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/>
              <a:t>1. So sánh hai từ ghép sau đây</a:t>
            </a:r>
            <a:r>
              <a:rPr lang="en-US" altLang="en-US" sz="3000"/>
              <a:t>:</a:t>
            </a:r>
          </a:p>
        </p:txBody>
      </p:sp>
      <p:grpSp>
        <p:nvGrpSpPr>
          <p:cNvPr id="6160" name="Group 36"/>
          <p:cNvGrpSpPr>
            <a:grpSpLocks/>
          </p:cNvGrpSpPr>
          <p:nvPr/>
        </p:nvGrpSpPr>
        <p:grpSpPr bwMode="auto">
          <a:xfrm>
            <a:off x="1905000" y="0"/>
            <a:ext cx="8229600" cy="1143000"/>
            <a:chOff x="240" y="0"/>
            <a:chExt cx="5184" cy="720"/>
          </a:xfrm>
        </p:grpSpPr>
        <p:sp>
          <p:nvSpPr>
            <p:cNvPr id="6162" name="Rectangle 2"/>
            <p:cNvSpPr>
              <a:spLocks/>
            </p:cNvSpPr>
            <p:nvPr/>
          </p:nvSpPr>
          <p:spPr bwMode="auto">
            <a:xfrm>
              <a:off x="240" y="0"/>
              <a:ext cx="51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200" b="1" u="sng">
                <a:solidFill>
                  <a:srgbClr val="0000FF"/>
                </a:solidFill>
              </a:endParaRPr>
            </a:p>
          </p:txBody>
        </p:sp>
        <p:sp>
          <p:nvSpPr>
            <p:cNvPr id="6163" name="Rectangle 38"/>
            <p:cNvSpPr>
              <a:spLocks noChangeArrowheads="1"/>
            </p:cNvSpPr>
            <p:nvPr/>
          </p:nvSpPr>
          <p:spPr bwMode="auto">
            <a:xfrm>
              <a:off x="1008" y="432"/>
              <a:ext cx="43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i="1">
                <a:solidFill>
                  <a:srgbClr val="FF0066"/>
                </a:solidFill>
              </a:endParaRPr>
            </a:p>
          </p:txBody>
        </p:sp>
      </p:grpSp>
      <p:cxnSp>
        <p:nvCxnSpPr>
          <p:cNvPr id="2" name="Straight Arrow Connector 10"/>
          <p:cNvCxnSpPr>
            <a:cxnSpLocks noChangeShapeType="1"/>
          </p:cNvCxnSpPr>
          <p:nvPr/>
        </p:nvCxnSpPr>
        <p:spPr bwMode="auto">
          <a:xfrm flipH="1">
            <a:off x="8077200" y="2590800"/>
            <a:ext cx="1588" cy="5334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4" y="4286795"/>
            <a:ext cx="4591691" cy="2534004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39" y="4708570"/>
            <a:ext cx="4608987" cy="31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4b696351_5c2e3d07_682460cgw8t24ap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1066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524000" y="533401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2. </a:t>
            </a:r>
            <a:r>
              <a:rPr lang="en-US" altLang="en-US" sz="2400" b="1"/>
              <a:t>Viết các từ ghép (được in đậm) trong những câu dưới đây vào ô thích hợp trong bảng phân loại từ ghép: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52600" y="2286000"/>
            <a:ext cx="8686800" cy="2133600"/>
            <a:chOff x="144" y="1440"/>
            <a:chExt cx="5472" cy="1344"/>
          </a:xfrm>
        </p:grpSpPr>
        <p:sp>
          <p:nvSpPr>
            <p:cNvPr id="7179" name="AutoShape 9" descr="Water droplets"/>
            <p:cNvSpPr>
              <a:spLocks noChangeArrowheads="1"/>
            </p:cNvSpPr>
            <p:nvPr/>
          </p:nvSpPr>
          <p:spPr bwMode="auto">
            <a:xfrm>
              <a:off x="144" y="1440"/>
              <a:ext cx="5472" cy="1344"/>
            </a:xfrm>
            <a:prstGeom prst="flowChartAlternateProcess">
              <a:avLst/>
            </a:prstGeom>
            <a:blipFill dpi="0" rotWithShape="0">
              <a:blip r:embed="rId3">
                <a:alphaModFix amt="30000"/>
              </a:blip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144" y="1488"/>
              <a:ext cx="5472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 a) Từ ngoài vọng vào tiếng chuông </a:t>
              </a:r>
              <a:r>
                <a:rPr lang="en-US" altLang="en-US" sz="2400" b="1">
                  <a:solidFill>
                    <a:srgbClr val="FF0000"/>
                  </a:solidFill>
                </a:rPr>
                <a:t>xe điện </a:t>
              </a:r>
              <a:r>
                <a:rPr lang="en-US" altLang="en-US" sz="2400"/>
                <a:t>lẫn tiếng chuông </a:t>
              </a:r>
              <a:r>
                <a:rPr lang="en-US" altLang="en-US" sz="2400" b="1">
                  <a:solidFill>
                    <a:srgbClr val="FF0000"/>
                  </a:solidFill>
                </a:rPr>
                <a:t>xe đạp </a:t>
              </a:r>
              <a:r>
                <a:rPr lang="en-US" altLang="en-US" sz="2400"/>
                <a:t>lanh canh không ngớt, tiếng còi </a:t>
              </a:r>
              <a:r>
                <a:rPr lang="en-US" altLang="en-US" sz="2400" b="1">
                  <a:solidFill>
                    <a:srgbClr val="FF0000"/>
                  </a:solidFill>
                </a:rPr>
                <a:t>tàu hoả </a:t>
              </a:r>
              <a:r>
                <a:rPr lang="en-US" altLang="en-US" sz="2400"/>
                <a:t>thét lên, tiếng bánh xe đập trên </a:t>
              </a:r>
              <a:r>
                <a:rPr lang="en-US" altLang="en-US" sz="2400" b="1">
                  <a:solidFill>
                    <a:srgbClr val="FF0000"/>
                  </a:solidFill>
                </a:rPr>
                <a:t>đường ray </a:t>
              </a:r>
              <a:r>
                <a:rPr lang="en-US" altLang="en-US" sz="2400"/>
                <a:t>và tiếng </a:t>
              </a:r>
              <a:r>
                <a:rPr lang="en-US" altLang="en-US" sz="2400" b="1">
                  <a:solidFill>
                    <a:srgbClr val="FF0000"/>
                  </a:solidFill>
                </a:rPr>
                <a:t>máy bay </a:t>
              </a:r>
              <a:r>
                <a:rPr lang="en-US" altLang="en-US" sz="2400"/>
                <a:t>gầm rít trên bầu trời.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2000"/>
                <a:t>                                                                  Theo </a:t>
              </a:r>
              <a:r>
                <a:rPr lang="en-US" altLang="en-US" sz="2000" b="1"/>
                <a:t>Tô Ngọc Hiến</a:t>
              </a:r>
            </a:p>
          </p:txBody>
        </p:sp>
      </p:grpSp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1905000" y="0"/>
            <a:ext cx="8229600" cy="1143000"/>
            <a:chOff x="240" y="0"/>
            <a:chExt cx="5184" cy="720"/>
          </a:xfrm>
        </p:grpSpPr>
        <p:sp>
          <p:nvSpPr>
            <p:cNvPr id="3" name="Rectangle 2"/>
            <p:cNvSpPr>
              <a:spLocks/>
            </p:cNvSpPr>
            <p:nvPr/>
          </p:nvSpPr>
          <p:spPr bwMode="auto">
            <a:xfrm>
              <a:off x="240" y="0"/>
              <a:ext cx="51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200" b="1" u="sng">
                <a:solidFill>
                  <a:srgbClr val="0000FF"/>
                </a:solidFill>
              </a:endParaRPr>
            </a:p>
          </p:txBody>
        </p:sp>
        <p:sp>
          <p:nvSpPr>
            <p:cNvPr id="7178" name="Rectangle 8"/>
            <p:cNvSpPr>
              <a:spLocks noChangeArrowheads="1"/>
            </p:cNvSpPr>
            <p:nvPr/>
          </p:nvSpPr>
          <p:spPr bwMode="auto">
            <a:xfrm>
              <a:off x="1008" y="432"/>
              <a:ext cx="43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i="1">
                <a:solidFill>
                  <a:srgbClr val="FF0066"/>
                </a:solidFill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752600" y="4572000"/>
            <a:ext cx="8686800" cy="2057400"/>
            <a:chOff x="144" y="2880"/>
            <a:chExt cx="5472" cy="1296"/>
          </a:xfrm>
        </p:grpSpPr>
        <p:sp>
          <p:nvSpPr>
            <p:cNvPr id="7175" name="AutoShape 11" descr="Water droplets"/>
            <p:cNvSpPr>
              <a:spLocks noChangeArrowheads="1"/>
            </p:cNvSpPr>
            <p:nvPr/>
          </p:nvSpPr>
          <p:spPr bwMode="auto">
            <a:xfrm>
              <a:off x="144" y="2880"/>
              <a:ext cx="5472" cy="1296"/>
            </a:xfrm>
            <a:prstGeom prst="flowChartAlternateProcess">
              <a:avLst/>
            </a:prstGeom>
            <a:blipFill dpi="0" rotWithShape="0">
              <a:blip r:embed="rId3">
                <a:alphaModFix amt="30000"/>
              </a:blip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6" name="Rectangle 10"/>
            <p:cNvSpPr>
              <a:spLocks noChangeArrowheads="1"/>
            </p:cNvSpPr>
            <p:nvPr/>
          </p:nvSpPr>
          <p:spPr bwMode="auto">
            <a:xfrm>
              <a:off x="240" y="2928"/>
              <a:ext cx="537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/>
                <a:t>b) Dưới ô cửa máy bay hiện ra </a:t>
              </a:r>
              <a:r>
                <a:rPr lang="en-US" altLang="en-US" sz="2400" b="1"/>
                <a:t> </a:t>
              </a:r>
              <a:r>
                <a:rPr lang="en-US" altLang="en-US" sz="2400" b="1">
                  <a:solidFill>
                    <a:srgbClr val="FF0000"/>
                  </a:solidFill>
                </a:rPr>
                <a:t>ruộng đồng, làng xóm, núi non</a:t>
              </a:r>
              <a:r>
                <a:rPr lang="en-US" altLang="en-US" sz="2400">
                  <a:solidFill>
                    <a:srgbClr val="FF0000"/>
                  </a:solidFill>
                </a:rPr>
                <a:t>. </a:t>
              </a:r>
              <a:r>
                <a:rPr lang="en-US" altLang="en-US" sz="2400"/>
                <a:t>Những </a:t>
              </a:r>
              <a:r>
                <a:rPr lang="en-US" altLang="en-US" sz="2400" b="1">
                  <a:solidFill>
                    <a:srgbClr val="FF0000"/>
                  </a:solidFill>
                </a:rPr>
                <a:t>gò đống, bãi bờ</a:t>
              </a:r>
              <a:r>
                <a:rPr lang="en-US" altLang="en-US" sz="2400">
                  <a:solidFill>
                    <a:srgbClr val="FF0000"/>
                  </a:solidFill>
                </a:rPr>
                <a:t> </a:t>
              </a:r>
              <a:r>
                <a:rPr lang="en-US" altLang="en-US" sz="2400"/>
                <a:t>với những mảng màu xanh, nâu, vàng, trắng và nhiều </a:t>
              </a:r>
              <a:r>
                <a:rPr lang="en-US" altLang="en-US" sz="2400" b="1">
                  <a:solidFill>
                    <a:srgbClr val="FF0000"/>
                  </a:solidFill>
                </a:rPr>
                <a:t>hình dạng</a:t>
              </a:r>
              <a:r>
                <a:rPr lang="en-US" altLang="en-US" sz="2400">
                  <a:solidFill>
                    <a:srgbClr val="FF0000"/>
                  </a:solidFill>
                </a:rPr>
                <a:t> </a:t>
              </a:r>
              <a:r>
                <a:rPr lang="en-US" altLang="en-US" sz="2400"/>
                <a:t>khác nhau gợi những bức tranh giàu </a:t>
              </a:r>
              <a:r>
                <a:rPr lang="en-US" altLang="en-US" sz="2400" b="1">
                  <a:solidFill>
                    <a:srgbClr val="FF0000"/>
                  </a:solidFill>
                </a:rPr>
                <a:t>màu sắc</a:t>
              </a:r>
              <a:r>
                <a:rPr lang="en-US" altLang="en-US" sz="2400"/>
                <a:t>.</a:t>
              </a:r>
            </a:p>
            <a:p>
              <a:pPr eaLnBrk="1" hangingPunct="1"/>
              <a:r>
                <a:rPr lang="en-US" altLang="en-US" sz="2400"/>
                <a:t>					</a:t>
              </a:r>
              <a:r>
                <a:rPr lang="en-US" altLang="en-US" sz="2000"/>
                <a:t>Theo </a:t>
              </a:r>
              <a:r>
                <a:rPr lang="en-US" altLang="en-US" sz="2000" b="1"/>
                <a:t>Trần Lê Văn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 descr="vul3ek6-flower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828800" y="6096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/>
              <a:t>2. Viết các từ ghép (được in đậm) trong những câu dưới đây vào ô thích hợp trong bảng phân loại từ ghép: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1905000"/>
            <a:ext cx="8686800" cy="2133600"/>
            <a:chOff x="144" y="1440"/>
            <a:chExt cx="5472" cy="1344"/>
          </a:xfrm>
        </p:grpSpPr>
        <p:sp>
          <p:nvSpPr>
            <p:cNvPr id="8208" name="AutoShape 5" descr="Water droplets"/>
            <p:cNvSpPr>
              <a:spLocks noChangeArrowheads="1"/>
            </p:cNvSpPr>
            <p:nvPr/>
          </p:nvSpPr>
          <p:spPr bwMode="auto">
            <a:xfrm>
              <a:off x="144" y="1440"/>
              <a:ext cx="5472" cy="1344"/>
            </a:xfrm>
            <a:prstGeom prst="flowChartAlternateProcess">
              <a:avLst/>
            </a:prstGeom>
            <a:blipFill dpi="0" rotWithShape="0">
              <a:blip r:embed="rId3">
                <a:alphaModFix amt="30000"/>
              </a:blip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9" name="Text Box 10"/>
            <p:cNvSpPr txBox="1">
              <a:spLocks noChangeArrowheads="1"/>
            </p:cNvSpPr>
            <p:nvPr/>
          </p:nvSpPr>
          <p:spPr bwMode="auto">
            <a:xfrm>
              <a:off x="144" y="1488"/>
              <a:ext cx="5472" cy="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 a) Từ ngoài vọng vào tiếng chuông </a:t>
              </a:r>
              <a:r>
                <a:rPr lang="en-US" altLang="en-US" sz="2400" b="1"/>
                <a:t>xe điện</a:t>
              </a:r>
              <a:r>
                <a:rPr lang="en-US" altLang="en-US" sz="2400"/>
                <a:t> lẫn tiếng chuông </a:t>
              </a:r>
              <a:r>
                <a:rPr lang="en-US" altLang="en-US" sz="2400" b="1"/>
                <a:t>xe đạp</a:t>
              </a:r>
              <a:r>
                <a:rPr lang="en-US" altLang="en-US" sz="2400"/>
                <a:t> lanh canh không ngớt, tiếng còi </a:t>
              </a:r>
              <a:r>
                <a:rPr lang="en-US" altLang="en-US" sz="2400" b="1"/>
                <a:t>tàu hoả</a:t>
              </a:r>
              <a:r>
                <a:rPr lang="en-US" altLang="en-US" sz="2400"/>
                <a:t> thét lên, tiếng bánh xe đập trên </a:t>
              </a:r>
              <a:r>
                <a:rPr lang="en-US" altLang="en-US" sz="2400" b="1"/>
                <a:t>đường ray</a:t>
              </a:r>
              <a:r>
                <a:rPr lang="en-US" altLang="en-US" sz="2400"/>
                <a:t> và tiếng </a:t>
              </a:r>
              <a:r>
                <a:rPr lang="en-US" altLang="en-US" sz="2400" b="1"/>
                <a:t>máy bay</a:t>
              </a:r>
              <a:r>
                <a:rPr lang="en-US" altLang="en-US" sz="2400"/>
                <a:t> gầm rít trên bầu trời.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2000"/>
                <a:t>                                                                  Theo </a:t>
              </a:r>
              <a:r>
                <a:rPr lang="en-US" altLang="en-US" sz="2000" b="1"/>
                <a:t>Tô Ngọc Hiến</a:t>
              </a:r>
            </a:p>
          </p:txBody>
        </p:sp>
      </p:grpSp>
      <p:sp>
        <p:nvSpPr>
          <p:cNvPr id="8197" name="Rectangle 2"/>
          <p:cNvSpPr>
            <a:spLocks/>
          </p:cNvSpPr>
          <p:nvPr/>
        </p:nvSpPr>
        <p:spPr bwMode="auto">
          <a:xfrm>
            <a:off x="19050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 u="sng">
              <a:solidFill>
                <a:srgbClr val="0000FF"/>
              </a:solidFill>
            </a:endParaRPr>
          </a:p>
        </p:txBody>
      </p:sp>
      <p:sp>
        <p:nvSpPr>
          <p:cNvPr id="8198" name="Rectangle 13"/>
          <p:cNvSpPr>
            <a:spLocks noChangeArrowheads="1"/>
          </p:cNvSpPr>
          <p:nvPr/>
        </p:nvSpPr>
        <p:spPr bwMode="auto">
          <a:xfrm>
            <a:off x="1905000" y="4191000"/>
            <a:ext cx="8534400" cy="2514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Line 14"/>
          <p:cNvSpPr>
            <a:spLocks noChangeShapeType="1"/>
          </p:cNvSpPr>
          <p:nvPr/>
        </p:nvSpPr>
        <p:spPr bwMode="auto">
          <a:xfrm>
            <a:off x="1905000" y="47244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15"/>
          <p:cNvSpPr>
            <a:spLocks noChangeShapeType="1"/>
          </p:cNvSpPr>
          <p:nvPr/>
        </p:nvSpPr>
        <p:spPr bwMode="auto">
          <a:xfrm>
            <a:off x="6172200" y="4191000"/>
            <a:ext cx="0" cy="243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16"/>
          <p:cNvSpPr txBox="1">
            <a:spLocks noChangeArrowheads="1"/>
          </p:cNvSpPr>
          <p:nvPr/>
        </p:nvSpPr>
        <p:spPr bwMode="auto">
          <a:xfrm>
            <a:off x="1981200" y="4267201"/>
            <a:ext cx="441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TỪ GHÉP CÓ NGHĨA TỔNG HỢP</a:t>
            </a:r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6248400" y="4267201"/>
            <a:ext cx="426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TỪ GHÉP CÓ NGHĨA PHÂN LOẠI</a:t>
            </a: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248400" y="4953001"/>
            <a:ext cx="4419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 b="1"/>
              <a:t>xe điện, xe đạp, tàu hoả,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đường ray, máy bay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828800" y="1905000"/>
            <a:ext cx="8686800" cy="2057400"/>
            <a:chOff x="144" y="2880"/>
            <a:chExt cx="5472" cy="1296"/>
          </a:xfrm>
        </p:grpSpPr>
        <p:sp>
          <p:nvSpPr>
            <p:cNvPr id="8206" name="AutoShape 20" descr="Water droplets"/>
            <p:cNvSpPr>
              <a:spLocks noChangeArrowheads="1"/>
            </p:cNvSpPr>
            <p:nvPr/>
          </p:nvSpPr>
          <p:spPr bwMode="auto">
            <a:xfrm>
              <a:off x="144" y="2880"/>
              <a:ext cx="5472" cy="1296"/>
            </a:xfrm>
            <a:prstGeom prst="flowChartAlternateProcess">
              <a:avLst/>
            </a:prstGeom>
            <a:blipFill dpi="0" rotWithShape="0">
              <a:blip r:embed="rId3">
                <a:alphaModFix amt="30000"/>
              </a:blip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7" name="Rectangle 21"/>
            <p:cNvSpPr>
              <a:spLocks noChangeArrowheads="1"/>
            </p:cNvSpPr>
            <p:nvPr/>
          </p:nvSpPr>
          <p:spPr bwMode="auto">
            <a:xfrm>
              <a:off x="240" y="2928"/>
              <a:ext cx="537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/>
                <a:t>b) Dưới ô cửa máy bay hiện ra </a:t>
              </a:r>
              <a:r>
                <a:rPr lang="en-US" altLang="en-US" sz="2400" b="1"/>
                <a:t> ruộng đồng, làng xóm, núi non</a:t>
              </a:r>
              <a:r>
                <a:rPr lang="en-US" altLang="en-US" sz="2400"/>
                <a:t>. Những </a:t>
              </a:r>
              <a:r>
                <a:rPr lang="en-US" altLang="en-US" sz="2400" b="1"/>
                <a:t>gò đống, bãi bờ</a:t>
              </a:r>
              <a:r>
                <a:rPr lang="en-US" altLang="en-US" sz="2400"/>
                <a:t> với những mảng màu xanh, nâu, vàng, trắng và nhiều </a:t>
              </a:r>
              <a:r>
                <a:rPr lang="en-US" altLang="en-US" sz="2400" b="1"/>
                <a:t>hình dạng</a:t>
              </a:r>
              <a:r>
                <a:rPr lang="en-US" altLang="en-US" sz="2400"/>
                <a:t> khác nhau gợi những bức tranh giàu </a:t>
              </a:r>
              <a:r>
                <a:rPr lang="en-US" altLang="en-US" sz="2400" b="1"/>
                <a:t>màu sắc</a:t>
              </a:r>
              <a:r>
                <a:rPr lang="en-US" altLang="en-US" sz="2400"/>
                <a:t>.</a:t>
              </a:r>
            </a:p>
            <a:p>
              <a:pPr eaLnBrk="1" hangingPunct="1"/>
              <a:r>
                <a:rPr lang="en-US" altLang="en-US" sz="2400"/>
                <a:t>					</a:t>
              </a:r>
              <a:r>
                <a:rPr lang="en-US" altLang="en-US" sz="2000"/>
                <a:t>Theo </a:t>
              </a:r>
              <a:r>
                <a:rPr lang="en-US" altLang="en-US" sz="2000" b="1"/>
                <a:t>Trần Lê Văn</a:t>
              </a:r>
            </a:p>
          </p:txBody>
        </p:sp>
      </p:grp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1905000" y="4800600"/>
            <a:ext cx="4191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ruộng đồng, làng xóm, núi non, gò đống, bãi bờ, hình dạng, màu sắc</a:t>
            </a:r>
          </a:p>
        </p:txBody>
      </p:sp>
    </p:spTree>
    <p:extLst>
      <p:ext uri="{BB962C8B-B14F-4D97-AF65-F5344CB8AC3E}">
        <p14:creationId xmlns:p14="http://schemas.microsoft.com/office/powerpoint/2010/main" val="4056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/>
      <p:bldP spid="225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fantasy-world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096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191000" y="381000"/>
            <a:ext cx="3200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rgbClr val="006600"/>
                </a:solidFill>
              </a:rPr>
              <a:t>TỪ GHÉP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981200" y="22098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.VnArial" pitchFamily="34" charset="0"/>
              </a:rPr>
              <a:t>   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ghép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r>
              <a:rPr lang="en-US" altLang="en-US" sz="32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tổng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hợp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en-US" sz="3200" b="1" dirty="0"/>
              <a:t>VD: - </a:t>
            </a:r>
            <a:r>
              <a:rPr lang="en-US" altLang="en-US" sz="3200" b="1" dirty="0" err="1"/>
              <a:t>nhà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cửa</a:t>
            </a:r>
            <a:endParaRPr lang="en-US" altLang="en-US" sz="3200" b="1" dirty="0"/>
          </a:p>
          <a:p>
            <a:r>
              <a:rPr lang="en-US" altLang="en-US" sz="3200" b="1" dirty="0"/>
              <a:t>       - </a:t>
            </a:r>
            <a:r>
              <a:rPr lang="en-US" altLang="en-US" sz="3200" b="1" dirty="0" err="1"/>
              <a:t>đất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nước</a:t>
            </a:r>
            <a:endParaRPr lang="en-US" altLang="en-US" sz="3200" b="1" dirty="0"/>
          </a:p>
          <a:p>
            <a:r>
              <a:rPr lang="en-US" altLang="en-US" sz="3200" b="1" dirty="0"/>
              <a:t>       - </a:t>
            </a:r>
            <a:r>
              <a:rPr lang="en-US" altLang="en-US" sz="3200" b="1" dirty="0" err="1"/>
              <a:t>bạn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bè</a:t>
            </a:r>
            <a:r>
              <a:rPr lang="en-US" altLang="en-US" sz="3200" b="1" dirty="0"/>
              <a:t>,…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477000" y="23622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.VnArial" pitchFamily="34" charset="0"/>
              </a:rPr>
              <a:t>   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ghép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r>
              <a:rPr lang="en-US" altLang="en-US" sz="32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loại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en-US" sz="3200" b="1" dirty="0"/>
              <a:t>VD: - </a:t>
            </a:r>
            <a:r>
              <a:rPr lang="en-US" altLang="en-US" sz="3200" b="1" dirty="0" err="1"/>
              <a:t>xe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đạp</a:t>
            </a:r>
            <a:r>
              <a:rPr lang="en-US" altLang="en-US" sz="3200" b="1" dirty="0"/>
              <a:t>, </a:t>
            </a:r>
          </a:p>
          <a:p>
            <a:r>
              <a:rPr lang="en-US" altLang="en-US" sz="3200" b="1" dirty="0"/>
              <a:t>      - </a:t>
            </a:r>
            <a:r>
              <a:rPr lang="en-US" altLang="en-US" sz="3200" b="1" dirty="0" err="1"/>
              <a:t>bạn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đường</a:t>
            </a:r>
            <a:r>
              <a:rPr lang="en-US" altLang="en-US" sz="3200" b="1" dirty="0"/>
              <a:t>, </a:t>
            </a:r>
          </a:p>
          <a:p>
            <a:r>
              <a:rPr lang="en-US" altLang="en-US" sz="3200" b="1" dirty="0"/>
              <a:t>      -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gạo</a:t>
            </a:r>
            <a:r>
              <a:rPr lang="en-US" altLang="en-US" sz="3200" b="1" dirty="0"/>
              <a:t>,…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3276600" y="1524000"/>
            <a:ext cx="2209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172200" y="1447800"/>
            <a:ext cx="2209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24" name="Group 7"/>
          <p:cNvGrpSpPr>
            <a:grpSpLocks/>
          </p:cNvGrpSpPr>
          <p:nvPr/>
        </p:nvGrpSpPr>
        <p:grpSpPr bwMode="auto">
          <a:xfrm>
            <a:off x="1905000" y="0"/>
            <a:ext cx="8229600" cy="1143000"/>
            <a:chOff x="240" y="0"/>
            <a:chExt cx="5184" cy="720"/>
          </a:xfrm>
        </p:grpSpPr>
        <p:sp>
          <p:nvSpPr>
            <p:cNvPr id="9225" name="Rectangle 2"/>
            <p:cNvSpPr>
              <a:spLocks/>
            </p:cNvSpPr>
            <p:nvPr/>
          </p:nvSpPr>
          <p:spPr bwMode="auto">
            <a:xfrm>
              <a:off x="240" y="0"/>
              <a:ext cx="51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200" b="1" u="sng">
                <a:solidFill>
                  <a:srgbClr val="0000FF"/>
                </a:solidFill>
              </a:endParaRPr>
            </a:p>
          </p:txBody>
        </p:sp>
        <p:sp>
          <p:nvSpPr>
            <p:cNvPr id="9226" name="Rectangle 9"/>
            <p:cNvSpPr>
              <a:spLocks noChangeArrowheads="1"/>
            </p:cNvSpPr>
            <p:nvPr/>
          </p:nvSpPr>
          <p:spPr bwMode="auto">
            <a:xfrm>
              <a:off x="1008" y="432"/>
              <a:ext cx="43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i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6177" y="1177926"/>
            <a:ext cx="9655630" cy="3015251"/>
            <a:chOff x="144" y="1152"/>
            <a:chExt cx="5616" cy="1920"/>
          </a:xfrm>
        </p:grpSpPr>
        <p:sp>
          <p:nvSpPr>
            <p:cNvPr id="10248" name="AutoShape 9"/>
            <p:cNvSpPr>
              <a:spLocks noChangeArrowheads="1"/>
            </p:cNvSpPr>
            <p:nvPr/>
          </p:nvSpPr>
          <p:spPr bwMode="auto">
            <a:xfrm>
              <a:off x="144" y="1152"/>
              <a:ext cx="5616" cy="1920"/>
            </a:xfrm>
            <a:prstGeom prst="bevel">
              <a:avLst>
                <a:gd name="adj" fmla="val 3125"/>
              </a:avLst>
            </a:prstGeom>
            <a:gradFill rotWithShape="1">
              <a:gsLst>
                <a:gs pos="0">
                  <a:srgbClr val="66CCFF">
                    <a:alpha val="42998"/>
                  </a:srgbClr>
                </a:gs>
                <a:gs pos="100000">
                  <a:srgbClr val="C0EAFF">
                    <a:alpha val="46001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192" y="1152"/>
              <a:ext cx="5414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i="1" dirty="0" err="1"/>
                <a:t>Cây</a:t>
              </a:r>
              <a:r>
                <a:rPr lang="en-US" altLang="en-US" sz="2600" b="1" i="1" dirty="0"/>
                <a:t> </a:t>
              </a:r>
              <a:r>
                <a:rPr lang="en-US" altLang="en-US" sz="2600" b="1" i="1" dirty="0" err="1"/>
                <a:t>nhút</a:t>
              </a:r>
              <a:r>
                <a:rPr lang="en-US" altLang="en-US" sz="2600" b="1" i="1" dirty="0"/>
                <a:t> </a:t>
              </a:r>
              <a:r>
                <a:rPr lang="en-US" altLang="en-US" sz="2600" b="1" i="1" dirty="0" err="1"/>
                <a:t>nhát</a:t>
              </a:r>
              <a:endParaRPr lang="en-US" altLang="en-US" sz="2600" b="1" i="1" dirty="0"/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/>
                <a:t>   </a:t>
              </a:r>
              <a:r>
                <a:rPr lang="en-US" altLang="en-US" sz="2800" dirty="0" err="1"/>
                <a:t>Gió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rào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rào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nổi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lên</a:t>
              </a:r>
              <a:r>
                <a:rPr lang="en-US" altLang="en-US" sz="2800" dirty="0"/>
                <a:t>. </a:t>
              </a:r>
              <a:r>
                <a:rPr lang="en-US" altLang="en-US" sz="2800" dirty="0" err="1"/>
                <a:t>Có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một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tiếng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động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gì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lạ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lắm</a:t>
              </a:r>
              <a:r>
                <a:rPr lang="en-US" altLang="en-US" sz="2800" dirty="0"/>
                <a:t>. </a:t>
              </a:r>
              <a:r>
                <a:rPr lang="en-US" altLang="en-US" sz="2800" dirty="0" err="1"/>
                <a:t>Những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chiếc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lá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khô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lạt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xạt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lướt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trên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cỏ</a:t>
              </a:r>
              <a:r>
                <a:rPr lang="en-US" altLang="en-US" sz="2800" dirty="0"/>
                <a:t>. </a:t>
              </a:r>
              <a:r>
                <a:rPr lang="en-US" altLang="en-US" sz="2800" dirty="0" err="1"/>
                <a:t>Cây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xấu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hổ</a:t>
              </a:r>
              <a:r>
                <a:rPr lang="en-US" altLang="en-US" sz="2800" dirty="0"/>
                <a:t> co </a:t>
              </a:r>
              <a:r>
                <a:rPr lang="en-US" altLang="en-US" sz="2800" dirty="0" err="1"/>
                <a:t>rúm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mình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lại</a:t>
              </a:r>
              <a:r>
                <a:rPr lang="en-US" altLang="en-US" sz="2800" dirty="0"/>
                <a:t>. </a:t>
              </a:r>
              <a:r>
                <a:rPr lang="en-US" altLang="en-US" sz="2800" dirty="0" err="1"/>
                <a:t>Nó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bỗng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thấy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xung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quanh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lao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xao</a:t>
              </a:r>
              <a:r>
                <a:rPr lang="en-US" altLang="en-US" sz="2800" dirty="0"/>
                <a:t>. He </a:t>
              </a:r>
              <a:r>
                <a:rPr lang="en-US" altLang="en-US" sz="2800" dirty="0" err="1"/>
                <a:t>hé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mắt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nhìn</a:t>
              </a:r>
              <a:r>
                <a:rPr lang="en-US" altLang="en-US" sz="2800" dirty="0"/>
                <a:t>: </a:t>
              </a:r>
              <a:r>
                <a:rPr lang="en-US" altLang="en-US" sz="2800" dirty="0" err="1"/>
                <a:t>không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có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gì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lạ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cả</a:t>
              </a:r>
              <a:r>
                <a:rPr lang="en-US" altLang="en-US" sz="2800" dirty="0"/>
                <a:t>. </a:t>
              </a:r>
              <a:r>
                <a:rPr lang="en-US" altLang="en-US" sz="2800" dirty="0" err="1"/>
                <a:t>Lúc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bấy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giờ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nó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mới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mở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bừng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những</a:t>
              </a:r>
              <a:r>
                <a:rPr lang="en-US" altLang="en-US" sz="2800" dirty="0"/>
                <a:t> con </a:t>
              </a:r>
              <a:r>
                <a:rPr lang="en-US" altLang="en-US" sz="2800" dirty="0" err="1"/>
                <a:t>mắt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lá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và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quả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nhiên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không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có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gì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lạ</a:t>
              </a:r>
              <a:r>
                <a:rPr lang="en-US" altLang="en-US" sz="2800" dirty="0"/>
                <a:t> </a:t>
              </a:r>
              <a:r>
                <a:rPr lang="en-US" altLang="en-US" sz="2800" dirty="0" err="1" smtClean="0"/>
                <a:t>thật</a:t>
              </a:r>
              <a:r>
                <a:rPr lang="en-US" altLang="en-US" sz="2800" dirty="0"/>
                <a:t>.		</a:t>
              </a:r>
            </a:p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altLang="en-US" sz="2800" dirty="0"/>
                <a:t>                                 </a:t>
              </a:r>
              <a:endParaRPr lang="en-US" altLang="en-US" sz="2200" b="1" dirty="0"/>
            </a:p>
          </p:txBody>
        </p:sp>
      </p:grp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705792" y="4421777"/>
            <a:ext cx="104862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tiếng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âm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đầu</a:t>
            </a:r>
            <a:r>
              <a:rPr lang="en-US" altLang="en-US" sz="2800" b="1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tiếng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vần</a:t>
            </a:r>
            <a:r>
              <a:rPr lang="en-US" altLang="en-US" sz="2800" b="1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tiếng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cả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âm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đầu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vần</a:t>
            </a:r>
            <a:r>
              <a:rPr lang="en-US" altLang="en-US" sz="2800" b="1" dirty="0"/>
              <a:t>.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917700" y="457201"/>
            <a:ext cx="8750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/>
              <a:t>3</a:t>
            </a:r>
            <a:r>
              <a:rPr lang="en-US" altLang="en-US" sz="2600" b="1"/>
              <a:t>. Xếp từ láy trong đoạn văn sau vào nhóm thích hợp:</a:t>
            </a:r>
          </a:p>
        </p:txBody>
      </p:sp>
      <p:grpSp>
        <p:nvGrpSpPr>
          <p:cNvPr id="10245" name="Group 12"/>
          <p:cNvGrpSpPr>
            <a:grpSpLocks/>
          </p:cNvGrpSpPr>
          <p:nvPr/>
        </p:nvGrpSpPr>
        <p:grpSpPr bwMode="auto">
          <a:xfrm>
            <a:off x="1905000" y="0"/>
            <a:ext cx="8229600" cy="1143000"/>
            <a:chOff x="240" y="0"/>
            <a:chExt cx="5184" cy="720"/>
          </a:xfrm>
        </p:grpSpPr>
        <p:sp>
          <p:nvSpPr>
            <p:cNvPr id="10246" name="Rectangle 2"/>
            <p:cNvSpPr>
              <a:spLocks/>
            </p:cNvSpPr>
            <p:nvPr/>
          </p:nvSpPr>
          <p:spPr bwMode="auto">
            <a:xfrm>
              <a:off x="240" y="0"/>
              <a:ext cx="51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200" b="1" u="sng">
                <a:solidFill>
                  <a:srgbClr val="0000FF"/>
                </a:solidFill>
              </a:endParaRPr>
            </a:p>
          </p:txBody>
        </p:sp>
        <p:sp>
          <p:nvSpPr>
            <p:cNvPr id="10247" name="Rectangle 14"/>
            <p:cNvSpPr>
              <a:spLocks noChangeArrowheads="1"/>
            </p:cNvSpPr>
            <p:nvPr/>
          </p:nvSpPr>
          <p:spPr bwMode="auto">
            <a:xfrm>
              <a:off x="1008" y="432"/>
              <a:ext cx="43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i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0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723348" y="557300"/>
            <a:ext cx="8108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/>
              <a:t>3. </a:t>
            </a:r>
            <a:r>
              <a:rPr lang="en-US" altLang="en-US" sz="2600" dirty="0" err="1"/>
              <a:t>Xếp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từ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láy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trong</a:t>
            </a:r>
            <a:r>
              <a:rPr lang="en-US" altLang="en-US" sz="2600" dirty="0"/>
              <a:t> </a:t>
            </a:r>
            <a:r>
              <a:rPr lang="en-US" altLang="en-US" sz="2600" dirty="0" err="1"/>
              <a:t>đoạn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văn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vào</a:t>
            </a:r>
            <a:r>
              <a:rPr lang="en-US" altLang="en-US" sz="2600" dirty="0"/>
              <a:t> </a:t>
            </a:r>
            <a:r>
              <a:rPr lang="en-US" altLang="en-US" sz="2600" dirty="0" err="1"/>
              <a:t>nhóm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thích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hợp</a:t>
            </a:r>
            <a:r>
              <a:rPr lang="en-US" altLang="en-US" sz="2600" dirty="0"/>
              <a:t>: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10285" y="1687686"/>
            <a:ext cx="8839200" cy="3785652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latin typeface="Arial" charset="0"/>
              </a:rPr>
              <a:t>Cây</a:t>
            </a:r>
            <a:r>
              <a:rPr lang="en-US" sz="2800" b="1" i="1" dirty="0">
                <a:latin typeface="Arial" charset="0"/>
              </a:rPr>
              <a:t> </a:t>
            </a:r>
            <a:r>
              <a:rPr lang="en-US" sz="2800" b="1" i="1" dirty="0" err="1">
                <a:latin typeface="Arial" charset="0"/>
              </a:rPr>
              <a:t>nhút</a:t>
            </a:r>
            <a:r>
              <a:rPr lang="en-US" sz="2800" b="1" i="1" dirty="0">
                <a:latin typeface="Arial" charset="0"/>
              </a:rPr>
              <a:t> </a:t>
            </a:r>
            <a:r>
              <a:rPr lang="en-US" sz="2800" b="1" i="1" dirty="0" err="1">
                <a:latin typeface="Arial" charset="0"/>
              </a:rPr>
              <a:t>nhát</a:t>
            </a:r>
            <a:endParaRPr lang="en-US" sz="2800" b="1" i="1" dirty="0">
              <a:latin typeface="Arial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2800" dirty="0">
                <a:latin typeface="Arial" charset="0"/>
              </a:rPr>
              <a:t>   </a:t>
            </a:r>
            <a:r>
              <a:rPr lang="en-US" sz="2800" dirty="0" err="1">
                <a:latin typeface="Arial" charset="0"/>
              </a:rPr>
              <a:t>Gió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rào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rào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nổi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lên</a:t>
            </a:r>
            <a:r>
              <a:rPr lang="en-US" sz="2800" dirty="0">
                <a:latin typeface="Arial" charset="0"/>
              </a:rPr>
              <a:t>. </a:t>
            </a:r>
            <a:r>
              <a:rPr lang="en-US" sz="2800" dirty="0" err="1">
                <a:latin typeface="Arial" charset="0"/>
              </a:rPr>
              <a:t>Có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một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tiếng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động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gì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lắm</a:t>
            </a:r>
            <a:r>
              <a:rPr lang="en-US" sz="2800" dirty="0">
                <a:latin typeface="Arial" charset="0"/>
              </a:rPr>
              <a:t>. </a:t>
            </a:r>
            <a:r>
              <a:rPr lang="en-US" sz="2800" dirty="0" err="1">
                <a:latin typeface="Arial" charset="0"/>
              </a:rPr>
              <a:t>Những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chiếc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khô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lạt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xạt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lướt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trên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cỏ</a:t>
            </a:r>
            <a:r>
              <a:rPr lang="en-US" sz="2800" dirty="0">
                <a:latin typeface="Arial" charset="0"/>
              </a:rPr>
              <a:t>. </a:t>
            </a:r>
            <a:r>
              <a:rPr lang="en-US" sz="2800" dirty="0" err="1">
                <a:latin typeface="Arial" charset="0"/>
              </a:rPr>
              <a:t>Cây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xấu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hổ</a:t>
            </a:r>
            <a:r>
              <a:rPr lang="en-US" sz="2800" dirty="0">
                <a:latin typeface="Arial" charset="0"/>
              </a:rPr>
              <a:t> co </a:t>
            </a:r>
            <a:r>
              <a:rPr lang="en-US" sz="2800" dirty="0" err="1">
                <a:latin typeface="Arial" charset="0"/>
              </a:rPr>
              <a:t>rúm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mình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lại</a:t>
            </a:r>
            <a:r>
              <a:rPr lang="en-US" sz="2800" dirty="0">
                <a:latin typeface="Arial" charset="0"/>
              </a:rPr>
              <a:t>. </a:t>
            </a:r>
            <a:r>
              <a:rPr lang="en-US" sz="2800" dirty="0" err="1">
                <a:latin typeface="Arial" charset="0"/>
              </a:rPr>
              <a:t>Nó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bỗng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thấy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xung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quanh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lao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xao</a:t>
            </a:r>
            <a:r>
              <a:rPr lang="en-US" sz="2800" dirty="0">
                <a:latin typeface="Arial" charset="0"/>
              </a:rPr>
              <a:t>. He </a:t>
            </a:r>
            <a:r>
              <a:rPr lang="en-US" sz="2800" dirty="0" err="1">
                <a:latin typeface="Arial" charset="0"/>
              </a:rPr>
              <a:t>hé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mắt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nhìn</a:t>
            </a:r>
            <a:r>
              <a:rPr lang="en-US" sz="2800" dirty="0">
                <a:latin typeface="Arial" charset="0"/>
              </a:rPr>
              <a:t>: </a:t>
            </a:r>
            <a:r>
              <a:rPr lang="en-US" sz="2800" dirty="0" err="1">
                <a:latin typeface="Arial" charset="0"/>
              </a:rPr>
              <a:t>không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gì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cả</a:t>
            </a:r>
            <a:r>
              <a:rPr lang="en-US" sz="2800" dirty="0">
                <a:latin typeface="Arial" charset="0"/>
              </a:rPr>
              <a:t>. </a:t>
            </a:r>
            <a:r>
              <a:rPr lang="en-US" sz="2800" dirty="0" err="1">
                <a:latin typeface="Arial" charset="0"/>
              </a:rPr>
              <a:t>Lúc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bấy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giờ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mới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mở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bừng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những</a:t>
            </a:r>
            <a:r>
              <a:rPr lang="en-US" sz="2800" dirty="0">
                <a:latin typeface="Arial" charset="0"/>
              </a:rPr>
              <a:t> con </a:t>
            </a:r>
            <a:r>
              <a:rPr lang="en-US" sz="2800" dirty="0" err="1">
                <a:latin typeface="Arial" charset="0"/>
              </a:rPr>
              <a:t>mắt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và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quả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nhiên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không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gì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thật</a:t>
            </a:r>
            <a:r>
              <a:rPr lang="en-US" sz="2800" dirty="0">
                <a:latin typeface="Arial" charset="0"/>
              </a:rPr>
              <a:t>.			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i="1" dirty="0">
                <a:latin typeface="Arial" charset="0"/>
              </a:rPr>
              <a:t>Theo </a:t>
            </a:r>
            <a:r>
              <a:rPr lang="en-US" sz="2000" i="1" dirty="0" err="1">
                <a:latin typeface="Arial" charset="0"/>
              </a:rPr>
              <a:t>Trần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i="1" dirty="0" err="1">
                <a:latin typeface="Arial" charset="0"/>
              </a:rPr>
              <a:t>Hoài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i="1" dirty="0" err="1">
                <a:latin typeface="Arial" charset="0"/>
              </a:rPr>
              <a:t>Dương</a:t>
            </a:r>
            <a:endParaRPr lang="en-US" sz="2800" i="1" dirty="0"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38801" y="1676401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solidFill>
                  <a:srgbClr val="FF0000"/>
                </a:solidFill>
              </a:rPr>
              <a:t>nhút nhát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45063" y="2752726"/>
            <a:ext cx="1231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lạt xạt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080375" y="3186113"/>
            <a:ext cx="1333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lao xao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36851" y="2333626"/>
            <a:ext cx="1489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66"/>
                </a:solidFill>
              </a:rPr>
              <a:t>rào rào</a:t>
            </a:r>
            <a:r>
              <a:rPr lang="en-US" altLang="en-US" sz="280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434514" y="3184526"/>
            <a:ext cx="12334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66"/>
                </a:solidFill>
              </a:rPr>
              <a:t>He hé 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524000" y="5486401"/>
            <a:ext cx="914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a) Từ láy có hai tiếng giống nhau ở âm đầu.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24000" y="5638801"/>
            <a:ext cx="9296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0000FF"/>
                </a:solidFill>
              </a:rPr>
              <a:t>b) Từ láy có hai tiếng giống nhau ở vần</a:t>
            </a:r>
            <a:r>
              <a:rPr lang="en-US" altLang="en-US" sz="2600" b="1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524000" y="5486401"/>
            <a:ext cx="914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0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/>
              <a:t>  </a:t>
            </a:r>
            <a:r>
              <a:rPr lang="en-US" altLang="en-US" sz="3500" b="1">
                <a:solidFill>
                  <a:srgbClr val="FF0066"/>
                </a:solidFill>
              </a:rPr>
              <a:t>c) Từ láy có hai tiếng giống nhau ở cả âm đầu và vần.</a:t>
            </a:r>
          </a:p>
        </p:txBody>
      </p:sp>
    </p:spTree>
    <p:extLst>
      <p:ext uri="{BB962C8B-B14F-4D97-AF65-F5344CB8AC3E}">
        <p14:creationId xmlns:p14="http://schemas.microsoft.com/office/powerpoint/2010/main" val="28659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0250" grpId="0" build="allAtOnce"/>
      <p:bldP spid="10250" grpId="1" build="allAtOnce"/>
      <p:bldP spid="2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" descr="hoa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4876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075307" y="2691366"/>
            <a:ext cx="3216500" cy="352891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FF0066"/>
                </a:solidFill>
              </a:rPr>
              <a:t>Từ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láy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có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hai</a:t>
            </a:r>
            <a:endParaRPr lang="en-US" altLang="en-US" sz="3000" b="1" dirty="0">
              <a:solidFill>
                <a:srgbClr val="FF0066"/>
              </a:solidFill>
            </a:endParaRPr>
          </a:p>
          <a:p>
            <a:pPr algn="ctr"/>
            <a:r>
              <a:rPr lang="en-US" altLang="en-US" sz="3000" b="1" dirty="0" err="1">
                <a:solidFill>
                  <a:srgbClr val="FF0066"/>
                </a:solidFill>
              </a:rPr>
              <a:t>tiếng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giống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en-US" altLang="en-US" sz="3000" b="1" dirty="0" err="1">
                <a:solidFill>
                  <a:srgbClr val="FF0066"/>
                </a:solidFill>
              </a:rPr>
              <a:t>nhau</a:t>
            </a:r>
            <a:r>
              <a:rPr lang="en-US" altLang="en-US" sz="3000" b="1" dirty="0">
                <a:solidFill>
                  <a:srgbClr val="FF0066"/>
                </a:solidFill>
              </a:rPr>
              <a:t> ở </a:t>
            </a:r>
            <a:r>
              <a:rPr lang="en-US" altLang="en-US" sz="3000" b="1" dirty="0" err="1">
                <a:solidFill>
                  <a:srgbClr val="FF0066"/>
                </a:solidFill>
              </a:rPr>
              <a:t>âm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</a:rPr>
              <a:t>đầu</a:t>
            </a:r>
            <a:endParaRPr lang="en-US" altLang="en-US" sz="3000" b="1" dirty="0" smtClean="0">
              <a:solidFill>
                <a:srgbClr val="FF0066"/>
              </a:solidFill>
            </a:endParaRPr>
          </a:p>
          <a:p>
            <a:pPr algn="ctr"/>
            <a:r>
              <a:rPr lang="en-US" altLang="en-US" sz="2000" b="1" dirty="0" smtClean="0">
                <a:solidFill>
                  <a:srgbClr val="FF0000"/>
                </a:solidFill>
              </a:rPr>
              <a:t>(LÁY ÂM)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en-US" sz="3000" b="1" dirty="0"/>
              <a:t>VD: - </a:t>
            </a:r>
            <a:r>
              <a:rPr lang="en-US" altLang="en-US" sz="3000" b="1" dirty="0">
                <a:solidFill>
                  <a:srgbClr val="0000FF"/>
                </a:solidFill>
              </a:rPr>
              <a:t>l</a:t>
            </a:r>
            <a:r>
              <a:rPr lang="en-US" altLang="en-US" sz="3000" b="1" dirty="0"/>
              <a:t>ung </a:t>
            </a:r>
            <a:r>
              <a:rPr lang="en-US" altLang="en-US" sz="3000" b="1" dirty="0" err="1">
                <a:solidFill>
                  <a:srgbClr val="0000FF"/>
                </a:solidFill>
              </a:rPr>
              <a:t>l</a:t>
            </a:r>
            <a:r>
              <a:rPr lang="en-US" altLang="en-US" sz="3000" b="1" dirty="0" err="1"/>
              <a:t>inh</a:t>
            </a:r>
            <a:endParaRPr lang="en-US" altLang="en-US" sz="3000" b="1" dirty="0"/>
          </a:p>
          <a:p>
            <a:pPr algn="ctr">
              <a:buFontTx/>
              <a:buChar char="-"/>
            </a:pPr>
            <a:r>
              <a:rPr lang="en-US" altLang="en-US" sz="3000" b="1" dirty="0"/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x</a:t>
            </a:r>
            <a:r>
              <a:rPr lang="en-US" altLang="en-US" sz="3000" b="1" dirty="0" err="1"/>
              <a:t>ù</a:t>
            </a:r>
            <a:r>
              <a:rPr lang="en-US" altLang="en-US" sz="3000" b="1" dirty="0"/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x</a:t>
            </a:r>
            <a:r>
              <a:rPr lang="en-US" altLang="en-US" sz="3000" b="1" dirty="0" err="1"/>
              <a:t>ì</a:t>
            </a:r>
            <a:endParaRPr lang="en-US" altLang="en-US" sz="3000" b="1" dirty="0"/>
          </a:p>
          <a:p>
            <a:pPr algn="ctr"/>
            <a:r>
              <a:rPr lang="en-US" altLang="en-US" sz="3000" b="1" dirty="0"/>
              <a:t>        - </a:t>
            </a:r>
            <a:r>
              <a:rPr lang="en-US" altLang="en-US" sz="3000" b="1" dirty="0" err="1">
                <a:solidFill>
                  <a:srgbClr val="0000FF"/>
                </a:solidFill>
              </a:rPr>
              <a:t>nh</a:t>
            </a:r>
            <a:r>
              <a:rPr lang="en-US" altLang="en-US" sz="3000" b="1" dirty="0" err="1"/>
              <a:t>ỏ</a:t>
            </a:r>
            <a:r>
              <a:rPr lang="en-US" altLang="en-US" sz="3000" b="1" dirty="0"/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nh</a:t>
            </a:r>
            <a:r>
              <a:rPr lang="en-US" altLang="en-US" sz="3000" b="1" dirty="0" err="1"/>
              <a:t>ắn</a:t>
            </a:r>
            <a:endParaRPr lang="en-US" altLang="en-US" sz="3000" b="1" dirty="0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2743200" y="1436909"/>
            <a:ext cx="2819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8027988" y="2678319"/>
            <a:ext cx="3284446" cy="3400931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FF0066"/>
                </a:solidFill>
              </a:rPr>
              <a:t>Từ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láy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có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hai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/>
            <a:r>
              <a:rPr lang="en-US" altLang="en-US" sz="3000" b="1" dirty="0" err="1">
                <a:solidFill>
                  <a:srgbClr val="FF0066"/>
                </a:solidFill>
              </a:rPr>
              <a:t>tiếng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giống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nhau</a:t>
            </a:r>
            <a:r>
              <a:rPr lang="en-US" altLang="en-US" sz="3000" b="1" dirty="0">
                <a:solidFill>
                  <a:srgbClr val="FF0066"/>
                </a:solidFill>
              </a:rPr>
              <a:t> ở </a:t>
            </a:r>
            <a:r>
              <a:rPr lang="en-US" altLang="en-US" sz="3000" b="1" dirty="0" err="1">
                <a:solidFill>
                  <a:srgbClr val="FF0066"/>
                </a:solidFill>
              </a:rPr>
              <a:t>cả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âm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và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</a:rPr>
              <a:t>vần</a:t>
            </a:r>
            <a:endParaRPr lang="en-US" altLang="en-US" sz="3000" b="1" dirty="0" smtClean="0">
              <a:solidFill>
                <a:srgbClr val="FF0066"/>
              </a:solidFill>
            </a:endParaRPr>
          </a:p>
          <a:p>
            <a:pPr algn="ctr" eaLnBrk="1" hangingPunct="1"/>
            <a:r>
              <a:rPr lang="en-US" altLang="en-US" sz="2000" b="1" dirty="0" smtClean="0">
                <a:solidFill>
                  <a:srgbClr val="FF0000"/>
                </a:solidFill>
              </a:rPr>
              <a:t>( LÁY CẢ ÂM VÀ VẦN)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000" b="1" dirty="0"/>
              <a:t>VD: - </a:t>
            </a:r>
            <a:r>
              <a:rPr lang="en-US" altLang="en-US" sz="3000" b="1" dirty="0" err="1">
                <a:solidFill>
                  <a:srgbClr val="0000FF"/>
                </a:solidFill>
              </a:rPr>
              <a:t>nho</a:t>
            </a:r>
            <a:r>
              <a:rPr lang="en-US" altLang="en-US" sz="3000" b="1" dirty="0">
                <a:solidFill>
                  <a:srgbClr val="0000FF"/>
                </a:solidFill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nhỏ</a:t>
            </a:r>
            <a:endParaRPr lang="en-US" altLang="en-US" sz="30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000" b="1" dirty="0"/>
              <a:t>       - </a:t>
            </a:r>
            <a:r>
              <a:rPr lang="en-US" altLang="en-US" sz="3000" b="1" dirty="0" err="1">
                <a:solidFill>
                  <a:srgbClr val="0000FF"/>
                </a:solidFill>
              </a:rPr>
              <a:t>nhè</a:t>
            </a:r>
            <a:r>
              <a:rPr lang="en-US" altLang="en-US" sz="3000" b="1" dirty="0">
                <a:solidFill>
                  <a:srgbClr val="0000FF"/>
                </a:solidFill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nhẹ</a:t>
            </a:r>
            <a:endParaRPr lang="en-US" altLang="en-US" sz="30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000" b="1" dirty="0"/>
              <a:t>       - </a:t>
            </a:r>
            <a:r>
              <a:rPr lang="en-US" altLang="en-US" sz="3000" b="1" dirty="0">
                <a:solidFill>
                  <a:srgbClr val="0000FF"/>
                </a:solidFill>
              </a:rPr>
              <a:t>se </a:t>
            </a:r>
            <a:r>
              <a:rPr lang="en-US" altLang="en-US" sz="3000" b="1" dirty="0" err="1">
                <a:solidFill>
                  <a:srgbClr val="0000FF"/>
                </a:solidFill>
              </a:rPr>
              <a:t>sẽ</a:t>
            </a:r>
            <a:endParaRPr lang="en-US" altLang="en-US" sz="3000" b="1" dirty="0">
              <a:solidFill>
                <a:srgbClr val="0000FF"/>
              </a:solidFill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867400" y="1436909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324600" y="1436909"/>
            <a:ext cx="2819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343400" y="228600"/>
            <a:ext cx="3200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rgbClr val="006600"/>
                </a:solidFill>
              </a:rPr>
              <a:t>TỪ LÁY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4673998" y="2691366"/>
            <a:ext cx="2971799" cy="352891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FF0066"/>
                </a:solidFill>
              </a:rPr>
              <a:t>Từ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láy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có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hai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/>
            <a:r>
              <a:rPr lang="en-US" altLang="en-US" sz="3000" b="1" dirty="0" err="1">
                <a:solidFill>
                  <a:srgbClr val="FF0066"/>
                </a:solidFill>
              </a:rPr>
              <a:t>tiếng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  <a:r>
              <a:rPr lang="en-US" altLang="en-US" sz="3000" b="1" dirty="0" err="1">
                <a:solidFill>
                  <a:srgbClr val="FF0066"/>
                </a:solidFill>
              </a:rPr>
              <a:t>giống</a:t>
            </a:r>
            <a:r>
              <a:rPr lang="en-US" altLang="en-US" sz="30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/>
            <a:r>
              <a:rPr lang="en-US" altLang="en-US" sz="3000" b="1" dirty="0" err="1">
                <a:solidFill>
                  <a:srgbClr val="FF0066"/>
                </a:solidFill>
              </a:rPr>
              <a:t>nhau</a:t>
            </a:r>
            <a:r>
              <a:rPr lang="en-US" altLang="en-US" sz="3000" b="1" dirty="0">
                <a:solidFill>
                  <a:srgbClr val="FF0066"/>
                </a:solidFill>
              </a:rPr>
              <a:t> ở </a:t>
            </a:r>
            <a:r>
              <a:rPr lang="en-US" altLang="en-US" sz="3000" b="1" dirty="0" err="1" smtClean="0">
                <a:solidFill>
                  <a:srgbClr val="FF0066"/>
                </a:solidFill>
              </a:rPr>
              <a:t>vần</a:t>
            </a:r>
            <a:endParaRPr lang="en-US" altLang="en-US" sz="3000" b="1" dirty="0" smtClean="0">
              <a:solidFill>
                <a:srgbClr val="FF0066"/>
              </a:solidFill>
            </a:endParaRPr>
          </a:p>
          <a:p>
            <a:pPr algn="ctr" eaLnBrk="1" hangingPunct="1"/>
            <a:r>
              <a:rPr lang="en-US" altLang="en-US" sz="2000" b="1" dirty="0" smtClean="0">
                <a:solidFill>
                  <a:srgbClr val="FF0000"/>
                </a:solidFill>
              </a:rPr>
              <a:t>( LÁY VẦN)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000" b="1" dirty="0"/>
              <a:t>VD:- </a:t>
            </a:r>
            <a:r>
              <a:rPr lang="en-US" altLang="en-US" sz="3000" b="1" dirty="0" err="1"/>
              <a:t>l</a:t>
            </a:r>
            <a:r>
              <a:rPr lang="en-US" altLang="en-US" sz="3000" b="1" dirty="0" err="1">
                <a:solidFill>
                  <a:srgbClr val="0000FF"/>
                </a:solidFill>
              </a:rPr>
              <a:t>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</a:t>
            </a:r>
            <a:r>
              <a:rPr lang="en-US" altLang="en-US" sz="3000" b="1" dirty="0" err="1">
                <a:solidFill>
                  <a:srgbClr val="0000FF"/>
                </a:solidFill>
              </a:rPr>
              <a:t>ác</a:t>
            </a:r>
            <a:endParaRPr lang="en-US" altLang="en-US" sz="30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000" b="1" dirty="0"/>
              <a:t>      - </a:t>
            </a:r>
            <a:r>
              <a:rPr lang="en-US" altLang="en-US" sz="3000" b="1" dirty="0" err="1"/>
              <a:t>b</a:t>
            </a:r>
            <a:r>
              <a:rPr lang="en-US" altLang="en-US" sz="3000" b="1" dirty="0" err="1">
                <a:solidFill>
                  <a:srgbClr val="0000FF"/>
                </a:solidFill>
              </a:rPr>
              <a:t>ối</a:t>
            </a:r>
            <a:r>
              <a:rPr lang="en-US" altLang="en-US" sz="3000" b="1" dirty="0">
                <a:solidFill>
                  <a:srgbClr val="006600"/>
                </a:solidFill>
              </a:rPr>
              <a:t> </a:t>
            </a:r>
            <a:r>
              <a:rPr lang="en-US" altLang="en-US" sz="3000" b="1" dirty="0" err="1"/>
              <a:t>r</a:t>
            </a:r>
            <a:r>
              <a:rPr lang="en-US" altLang="en-US" sz="3000" b="1" dirty="0" err="1">
                <a:solidFill>
                  <a:srgbClr val="0000FF"/>
                </a:solidFill>
              </a:rPr>
              <a:t>ối</a:t>
            </a:r>
            <a:endParaRPr lang="en-US" altLang="en-US" sz="30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000" b="1" dirty="0"/>
              <a:t>      - </a:t>
            </a:r>
            <a:r>
              <a:rPr lang="en-US" altLang="en-US" sz="3000" b="1" dirty="0" err="1"/>
              <a:t>l</a:t>
            </a:r>
            <a:r>
              <a:rPr lang="en-US" altLang="en-US" sz="3000" b="1" dirty="0" err="1">
                <a:solidFill>
                  <a:srgbClr val="0000FF"/>
                </a:solidFill>
              </a:rPr>
              <a:t>íu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r</a:t>
            </a:r>
            <a:r>
              <a:rPr lang="en-US" altLang="en-US" sz="3000" b="1" dirty="0" err="1">
                <a:solidFill>
                  <a:srgbClr val="0000FF"/>
                </a:solidFill>
              </a:rPr>
              <a:t>íu</a:t>
            </a:r>
            <a:endParaRPr lang="en-US" altLang="en-US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0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8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8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8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8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[Hình: 4b17d302_0f5274cb_digital_cg_spring_glory_resize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0"/>
            <a:ext cx="10195560" cy="764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792877" y="501196"/>
            <a:ext cx="9723120" cy="332213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chemeClr val="bg1">
                  <a:gamma/>
                  <a:tint val="79216"/>
                  <a:invGamma/>
                  <a:alpha val="44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981597" y="1356649"/>
            <a:ext cx="85344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0650" indent="793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altLang="en-US" sz="3800" dirty="0" smtClean="0"/>
              <a:t>Từ ghép và từ láy gọi chung là gì?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altLang="en-US" sz="3800" dirty="0" smtClean="0"/>
              <a:t>Có mấy loại từ ghép?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3800" dirty="0" err="1" smtClean="0"/>
              <a:t>Học</a:t>
            </a:r>
            <a:r>
              <a:rPr lang="en-US" altLang="en-US" sz="3800" dirty="0" smtClean="0"/>
              <a:t> </a:t>
            </a:r>
            <a:r>
              <a:rPr lang="en-US" altLang="en-US" sz="3800" dirty="0" err="1"/>
              <a:t>lại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phần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Ghi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nhớ</a:t>
            </a:r>
            <a:r>
              <a:rPr lang="en-US" altLang="en-US" sz="3800" dirty="0"/>
              <a:t>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01764" y="780995"/>
            <a:ext cx="72167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600" b="1" dirty="0" smtClean="0">
                <a:solidFill>
                  <a:srgbClr val="FF0066"/>
                </a:solidFill>
              </a:rPr>
              <a:t>CỦNG CỐ </a:t>
            </a:r>
            <a:r>
              <a:rPr lang="en-US" altLang="en-US" sz="2600" b="1" dirty="0" smtClean="0">
                <a:solidFill>
                  <a:srgbClr val="FF0066"/>
                </a:solidFill>
              </a:rPr>
              <a:t>:</a:t>
            </a:r>
            <a:endParaRPr lang="en-US" alt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/>
      <p:bldP spid="51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687166" y="2378500"/>
            <a:ext cx="4316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24230" y="630383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từ và câu 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tập về từ ghép và từ láy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9382" y="2378500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Đạo đức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Vượt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khó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trong học tập ( t2)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65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-9525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1390" y="612247"/>
            <a:ext cx="8739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2021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xây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dựng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cốt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640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111125"/>
            <a:ext cx="70104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681445" y="893172"/>
            <a:ext cx="5157652" cy="19806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vi-VN" sz="36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ĐẠO ĐỨC </a:t>
            </a:r>
            <a:endParaRPr lang="en-US" sz="36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02" y="2873828"/>
            <a:ext cx="83032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KHÓ TRONG HỌC TẬP 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Tiết 2)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66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3553"/>
          <p:cNvSpPr txBox="1">
            <a:spLocks noChangeArrowheads="1"/>
          </p:cNvSpPr>
          <p:nvPr/>
        </p:nvSpPr>
        <p:spPr bwMode="auto">
          <a:xfrm>
            <a:off x="3048000" y="9144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s 23554"/>
          <p:cNvSpPr>
            <a:spLocks noChangeArrowheads="1"/>
          </p:cNvSpPr>
          <p:nvPr/>
        </p:nvSpPr>
        <p:spPr bwMode="auto">
          <a:xfrm>
            <a:off x="838200" y="6096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en-US" altLang="zh-CN" sz="3600">
              <a:solidFill>
                <a:srgbClr val="2F131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9940" name="Rectangles 23555"/>
          <p:cNvSpPr>
            <a:spLocks noChangeArrowheads="1"/>
          </p:cNvSpPr>
          <p:nvPr/>
        </p:nvSpPr>
        <p:spPr bwMode="auto">
          <a:xfrm>
            <a:off x="6019800" y="6096000"/>
            <a:ext cx="2133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en-US" altLang="zh-CN" sz="3600">
              <a:solidFill>
                <a:srgbClr val="2F131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69508" y="1706881"/>
            <a:ext cx="6700583" cy="298543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alt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2 </a:t>
            </a:r>
            <a:endParaRPr lang="en-US" altLang="en-US" sz="8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7200" b="1" i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7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7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7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7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6525677"/>
      </p:ext>
    </p:extLst>
  </p:cSld>
  <p:clrMapOvr>
    <a:masterClrMapping/>
  </p:clrMapOvr>
  <p:transition>
    <p:cover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9" y="222719"/>
            <a:ext cx="11682527" cy="2251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9989" y="2594444"/>
            <a:ext cx="11506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just" eaLnBrk="1" hangingPunct="1">
              <a:spcBef>
                <a:spcPct val="50000"/>
              </a:spcBef>
              <a:buFontTx/>
              <a:buAutoNum type="alphaLcPeriod"/>
              <a:defRPr/>
            </a:pP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theo kịp các bạn trong lớp Nam cần phải: </a:t>
            </a:r>
            <a:endParaRPr lang="fr-LU" alt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 </a:t>
            </a:r>
            <a:endParaRPr lang="fr-LU" alt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7221" y="5063005"/>
            <a:ext cx="11506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vi-VN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Nếu là bạn cùng lớp với Nam, em có thể giúp bạn: </a:t>
            </a:r>
            <a:endParaRPr lang="fr-LU" alt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LU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defRPr/>
            </a:pPr>
            <a:endParaRPr lang="fr-LU" alt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164080" y="1419996"/>
            <a:ext cx="8181703" cy="28623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34" name="Group 3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272485963"/>
              </p:ext>
            </p:extLst>
          </p:nvPr>
        </p:nvGraphicFramePr>
        <p:xfrm>
          <a:off x="502407" y="3219830"/>
          <a:ext cx="11138263" cy="3154076"/>
        </p:xfrm>
        <a:graphic>
          <a:graphicData uri="http://schemas.openxmlformats.org/drawingml/2006/table">
            <a:tbl>
              <a:tblPr/>
              <a:tblGrid>
                <a:gridCol w="5661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6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khó khăn có thể gặp phải </a:t>
                      </a:r>
                      <a:endParaRPr kumimoji="0" lang="fr-L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biện pháp khắc phục</a:t>
                      </a:r>
                      <a:endParaRPr kumimoji="0" lang="fr-L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407" y="911506"/>
            <a:ext cx="11138263" cy="14784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Hãy tự liên hệ và trao đổi cùng bạn về việc em đã vượt khó trong học tập.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407" y="658102"/>
            <a:ext cx="11138263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Hãy nêu một số khó khăn mà em có thể gặp phải trong học tập và những biện pháp để khắc phục những khó khăn đó theo mẫu dưới đây: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641523" y="2166326"/>
            <a:ext cx="2916237" cy="8001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7276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724" y="295031"/>
            <a:ext cx="11138263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Hãy nêu một số khó khăn mà em có thể gặp phải trong học tập và những biện pháp để khắc phục những khó khăn đó theo mẫu dưới đây: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oup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577121"/>
              </p:ext>
            </p:extLst>
          </p:nvPr>
        </p:nvGraphicFramePr>
        <p:xfrm>
          <a:off x="520848" y="3131888"/>
          <a:ext cx="11039139" cy="3013419"/>
        </p:xfrm>
        <a:graphic>
          <a:graphicData uri="http://schemas.openxmlformats.org/drawingml/2006/table">
            <a:tbl>
              <a:tblPr/>
              <a:tblGrid>
                <a:gridCol w="546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6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khó khăn có thể gặp phải </a:t>
                      </a:r>
                      <a:endParaRPr kumimoji="0" lang="fr-L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biện pháp khắc phục</a:t>
                      </a:r>
                      <a:endParaRPr kumimoji="0" lang="fr-L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Mải chơi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Sắp xếp thời gian biểu hợp lí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Phim hay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Học bài trước,....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Lười biếng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Chăm chỉ, tự giác học tập,...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1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thieu_nhi_the_gioi_lien_hoan-nhieu_nghe_s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6" name="TextBox 5"/>
          <p:cNvSpPr txBox="1"/>
          <p:nvPr/>
        </p:nvSpPr>
        <p:spPr>
          <a:xfrm>
            <a:off x="1676400" y="4026068"/>
            <a:ext cx="112776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endParaRPr lang="vi-VN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556"/>
          <p:cNvSpPr txBox="1">
            <a:spLocks noChangeArrowheads="1"/>
          </p:cNvSpPr>
          <p:nvPr/>
        </p:nvSpPr>
        <p:spPr bwMode="auto">
          <a:xfrm>
            <a:off x="1676400" y="1963965"/>
            <a:ext cx="8610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sống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mỗi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người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đều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có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những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khó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khăn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riêng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Để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học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tập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tốt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chúng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ta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vẫn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cố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gắng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kiên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trì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vượt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qua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những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khó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altLang="en-US" sz="3200" b="1" kern="0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khăn</a:t>
            </a:r>
            <a:r>
              <a:rPr lang="en-US" altLang="en-US" sz="3200" b="1" kern="0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sp>
        <p:nvSpPr>
          <p:cNvPr id="8" name="Rectangles 23557"/>
          <p:cNvSpPr>
            <a:spLocks noChangeArrowheads="1" noChangeShapeType="1" noTextEdit="1"/>
          </p:cNvSpPr>
          <p:nvPr/>
        </p:nvSpPr>
        <p:spPr bwMode="auto">
          <a:xfrm>
            <a:off x="4873251" y="936227"/>
            <a:ext cx="1797050" cy="795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19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687166" y="2378500"/>
            <a:ext cx="4316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95395" y="549700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Đạo đức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Vượt khó trong học tập ( t2)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689" y="2637641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Kĩ thuật 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Khâu thường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17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97200" y="2514600"/>
            <a:ext cx="6146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6600"/>
                </a:solidFill>
                <a:latin typeface="Times New Roman" pitchFamily="18" charset="0"/>
              </a:rPr>
              <a:t>MÔN : KĨ THUẬT ( LỚP 4 )</a:t>
            </a:r>
          </a:p>
          <a:p>
            <a:pPr eaLnBrk="1" hangingPunct="1">
              <a:defRPr/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286000" y="152400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BÀI 3 : KHÂU THƯỜNG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16338" y="3670300"/>
            <a:ext cx="4208462" cy="2425700"/>
            <a:chOff x="1358" y="6669"/>
            <a:chExt cx="7946" cy="4540"/>
          </a:xfrm>
        </p:grpSpPr>
        <p:sp>
          <p:nvSpPr>
            <p:cNvPr id="4102" name="Rectangle 7"/>
            <p:cNvSpPr>
              <a:spLocks noChangeArrowheads="1"/>
            </p:cNvSpPr>
            <p:nvPr/>
          </p:nvSpPr>
          <p:spPr bwMode="auto">
            <a:xfrm>
              <a:off x="1358" y="6669"/>
              <a:ext cx="7946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03" name="Group 8"/>
            <p:cNvGrpSpPr>
              <a:grpSpLocks/>
            </p:cNvGrpSpPr>
            <p:nvPr/>
          </p:nvGrpSpPr>
          <p:grpSpPr bwMode="auto">
            <a:xfrm>
              <a:off x="2040" y="8701"/>
              <a:ext cx="6810" cy="0"/>
              <a:chOff x="1929" y="6015"/>
              <a:chExt cx="6810" cy="0"/>
            </a:xfrm>
          </p:grpSpPr>
          <p:sp>
            <p:nvSpPr>
              <p:cNvPr id="4104" name="Line 9"/>
              <p:cNvSpPr>
                <a:spLocks noChangeShapeType="1"/>
              </p:cNvSpPr>
              <p:nvPr/>
            </p:nvSpPr>
            <p:spPr bwMode="auto">
              <a:xfrm>
                <a:off x="737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05" name="Line 10"/>
              <p:cNvSpPr>
                <a:spLocks noChangeShapeType="1"/>
              </p:cNvSpPr>
              <p:nvPr/>
            </p:nvSpPr>
            <p:spPr bwMode="auto">
              <a:xfrm>
                <a:off x="646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06" name="Line 11"/>
              <p:cNvSpPr>
                <a:spLocks noChangeShapeType="1"/>
              </p:cNvSpPr>
              <p:nvPr/>
            </p:nvSpPr>
            <p:spPr bwMode="auto">
              <a:xfrm>
                <a:off x="5561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07" name="Line 12"/>
              <p:cNvSpPr>
                <a:spLocks noChangeShapeType="1"/>
              </p:cNvSpPr>
              <p:nvPr/>
            </p:nvSpPr>
            <p:spPr bwMode="auto">
              <a:xfrm>
                <a:off x="4653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08" name="Line 13"/>
              <p:cNvSpPr>
                <a:spLocks noChangeShapeType="1"/>
              </p:cNvSpPr>
              <p:nvPr/>
            </p:nvSpPr>
            <p:spPr bwMode="auto">
              <a:xfrm>
                <a:off x="374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09" name="Line 14"/>
              <p:cNvSpPr>
                <a:spLocks noChangeShapeType="1"/>
              </p:cNvSpPr>
              <p:nvPr/>
            </p:nvSpPr>
            <p:spPr bwMode="auto">
              <a:xfrm>
                <a:off x="283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10" name="Line 15"/>
              <p:cNvSpPr>
                <a:spLocks noChangeShapeType="1"/>
              </p:cNvSpPr>
              <p:nvPr/>
            </p:nvSpPr>
            <p:spPr bwMode="auto">
              <a:xfrm>
                <a:off x="192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111" name="Line 16"/>
              <p:cNvSpPr>
                <a:spLocks noChangeShapeType="1"/>
              </p:cNvSpPr>
              <p:nvPr/>
            </p:nvSpPr>
            <p:spPr bwMode="auto">
              <a:xfrm>
                <a:off x="828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74485" y="596900"/>
            <a:ext cx="8257116" cy="26797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536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0" name="AutoShape 34"/>
          <p:cNvSpPr>
            <a:spLocks noChangeArrowheads="1"/>
          </p:cNvSpPr>
          <p:nvPr/>
        </p:nvSpPr>
        <p:spPr bwMode="auto">
          <a:xfrm>
            <a:off x="1752600" y="4419600"/>
            <a:ext cx="5638800" cy="2209800"/>
          </a:xfrm>
          <a:prstGeom prst="wedgeEllipseCallout">
            <a:avLst>
              <a:gd name="adj1" fmla="val 18046"/>
              <a:gd name="adj2" fmla="val -7320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Độ dài các mũi khâu ở hai mặt đường khâu như thế nào?</a:t>
            </a:r>
          </a:p>
        </p:txBody>
      </p:sp>
      <p:sp>
        <p:nvSpPr>
          <p:cNvPr id="39985" name="AutoShape 49"/>
          <p:cNvSpPr>
            <a:spLocks noChangeArrowheads="1"/>
          </p:cNvSpPr>
          <p:nvPr/>
        </p:nvSpPr>
        <p:spPr bwMode="auto">
          <a:xfrm>
            <a:off x="4953000" y="4495800"/>
            <a:ext cx="5410200" cy="2133600"/>
          </a:xfrm>
          <a:prstGeom prst="wedgeEllipseCallout">
            <a:avLst>
              <a:gd name="adj1" fmla="val -32602"/>
              <a:gd name="adj2" fmla="val -6688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Độ dài các mũi khâu ở hai mặt bằng nhau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00663" y="246465"/>
            <a:ext cx="8229600" cy="8310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 eaLnBrk="1" hangingPunct="1"/>
            <a:r>
              <a:rPr lang="en-US" altLang="en-US" sz="3200" dirty="0" smtClean="0">
                <a:effectLst/>
                <a:latin typeface="Times New Roman" panose="02020603050405020304" pitchFamily="18" charset="0"/>
              </a:rPr>
              <a:t>  </a:t>
            </a:r>
            <a:r>
              <a:rPr lang="en-US" altLang="en-US" sz="3200" dirty="0" err="1">
                <a:effectLst/>
                <a:latin typeface="Times New Roman" panose="02020603050405020304" pitchFamily="18" charset="0"/>
              </a:rPr>
              <a:t>Hoạt</a:t>
            </a:r>
            <a:r>
              <a:rPr lang="en-US" altLang="en-US" sz="32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effectLst/>
                <a:latin typeface="Times New Roman" panose="02020603050405020304" pitchFamily="18" charset="0"/>
              </a:rPr>
              <a:t>động</a:t>
            </a:r>
            <a:r>
              <a:rPr lang="en-US" altLang="en-US" sz="3200" dirty="0">
                <a:effectLst/>
                <a:latin typeface="Times New Roman" panose="02020603050405020304" pitchFamily="18" charset="0"/>
              </a:rPr>
              <a:t> 1: </a:t>
            </a:r>
            <a:r>
              <a:rPr lang="en-US" altLang="en-US" sz="3200" dirty="0" smtClean="0">
                <a:effectLst/>
                <a:latin typeface="Times New Roman" panose="02020603050405020304" pitchFamily="18" charset="0"/>
              </a:rPr>
              <a:t>QUAN SÁT VÀ NHẬN XÉT</a:t>
            </a:r>
            <a:endParaRPr lang="en-US" altLang="en-US" sz="4800" dirty="0">
              <a:effectLst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8800" y="1447800"/>
            <a:ext cx="3810000" cy="2286000"/>
            <a:chOff x="1358" y="6669"/>
            <a:chExt cx="7946" cy="4540"/>
          </a:xfrm>
        </p:grpSpPr>
        <p:sp>
          <p:nvSpPr>
            <p:cNvPr id="7199" name="Rectangle 8"/>
            <p:cNvSpPr>
              <a:spLocks noChangeArrowheads="1"/>
            </p:cNvSpPr>
            <p:nvPr/>
          </p:nvSpPr>
          <p:spPr bwMode="auto">
            <a:xfrm>
              <a:off x="1358" y="6669"/>
              <a:ext cx="7946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200" name="Group 9"/>
            <p:cNvGrpSpPr>
              <a:grpSpLocks/>
            </p:cNvGrpSpPr>
            <p:nvPr/>
          </p:nvGrpSpPr>
          <p:grpSpPr bwMode="auto">
            <a:xfrm>
              <a:off x="2040" y="8701"/>
              <a:ext cx="6810" cy="0"/>
              <a:chOff x="1929" y="6015"/>
              <a:chExt cx="6810" cy="0"/>
            </a:xfrm>
          </p:grpSpPr>
          <p:sp>
            <p:nvSpPr>
              <p:cNvPr id="7201" name="Line 10"/>
              <p:cNvSpPr>
                <a:spLocks noChangeShapeType="1"/>
              </p:cNvSpPr>
              <p:nvPr/>
            </p:nvSpPr>
            <p:spPr bwMode="auto">
              <a:xfrm>
                <a:off x="737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2" name="Line 11"/>
              <p:cNvSpPr>
                <a:spLocks noChangeShapeType="1"/>
              </p:cNvSpPr>
              <p:nvPr/>
            </p:nvSpPr>
            <p:spPr bwMode="auto">
              <a:xfrm>
                <a:off x="646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3" name="Line 12"/>
              <p:cNvSpPr>
                <a:spLocks noChangeShapeType="1"/>
              </p:cNvSpPr>
              <p:nvPr/>
            </p:nvSpPr>
            <p:spPr bwMode="auto">
              <a:xfrm>
                <a:off x="5561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4" name="Line 13"/>
              <p:cNvSpPr>
                <a:spLocks noChangeShapeType="1"/>
              </p:cNvSpPr>
              <p:nvPr/>
            </p:nvSpPr>
            <p:spPr bwMode="auto">
              <a:xfrm>
                <a:off x="4653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5" name="Line 14"/>
              <p:cNvSpPr>
                <a:spLocks noChangeShapeType="1"/>
              </p:cNvSpPr>
              <p:nvPr/>
            </p:nvSpPr>
            <p:spPr bwMode="auto">
              <a:xfrm>
                <a:off x="374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6" name="Line 15"/>
              <p:cNvSpPr>
                <a:spLocks noChangeShapeType="1"/>
              </p:cNvSpPr>
              <p:nvPr/>
            </p:nvSpPr>
            <p:spPr bwMode="auto">
              <a:xfrm>
                <a:off x="283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7" name="Line 16"/>
              <p:cNvSpPr>
                <a:spLocks noChangeShapeType="1"/>
              </p:cNvSpPr>
              <p:nvPr/>
            </p:nvSpPr>
            <p:spPr bwMode="auto">
              <a:xfrm>
                <a:off x="192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208" name="Line 17"/>
              <p:cNvSpPr>
                <a:spLocks noChangeShapeType="1"/>
              </p:cNvSpPr>
              <p:nvPr/>
            </p:nvSpPr>
            <p:spPr bwMode="auto">
              <a:xfrm>
                <a:off x="828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400800" y="1447800"/>
            <a:ext cx="3951288" cy="2262188"/>
            <a:chOff x="1923" y="1475"/>
            <a:chExt cx="7946" cy="4540"/>
          </a:xfrm>
        </p:grpSpPr>
        <p:sp>
          <p:nvSpPr>
            <p:cNvPr id="7185" name="Rectangle 19"/>
            <p:cNvSpPr>
              <a:spLocks noChangeArrowheads="1"/>
            </p:cNvSpPr>
            <p:nvPr/>
          </p:nvSpPr>
          <p:spPr bwMode="auto">
            <a:xfrm>
              <a:off x="1923" y="1475"/>
              <a:ext cx="7946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186" name="Group 20"/>
            <p:cNvGrpSpPr>
              <a:grpSpLocks/>
            </p:cNvGrpSpPr>
            <p:nvPr/>
          </p:nvGrpSpPr>
          <p:grpSpPr bwMode="auto">
            <a:xfrm>
              <a:off x="2383" y="3291"/>
              <a:ext cx="6810" cy="263"/>
              <a:chOff x="1471" y="3053"/>
              <a:chExt cx="6810" cy="263"/>
            </a:xfrm>
          </p:grpSpPr>
          <p:grpSp>
            <p:nvGrpSpPr>
              <p:cNvPr id="7187" name="Group 21"/>
              <p:cNvGrpSpPr>
                <a:grpSpLocks/>
              </p:cNvGrpSpPr>
              <p:nvPr/>
            </p:nvGrpSpPr>
            <p:grpSpPr bwMode="auto">
              <a:xfrm>
                <a:off x="1471" y="3279"/>
                <a:ext cx="6810" cy="0"/>
                <a:chOff x="1929" y="6015"/>
                <a:chExt cx="6810" cy="0"/>
              </a:xfrm>
            </p:grpSpPr>
            <p:sp>
              <p:nvSpPr>
                <p:cNvPr id="7191" name="Line 22"/>
                <p:cNvSpPr>
                  <a:spLocks noChangeShapeType="1"/>
                </p:cNvSpPr>
                <p:nvPr/>
              </p:nvSpPr>
              <p:spPr bwMode="auto">
                <a:xfrm>
                  <a:off x="7377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2" name="Line 23"/>
                <p:cNvSpPr>
                  <a:spLocks noChangeShapeType="1"/>
                </p:cNvSpPr>
                <p:nvPr/>
              </p:nvSpPr>
              <p:spPr bwMode="auto">
                <a:xfrm>
                  <a:off x="6469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3" name="Line 24"/>
                <p:cNvSpPr>
                  <a:spLocks noChangeShapeType="1"/>
                </p:cNvSpPr>
                <p:nvPr/>
              </p:nvSpPr>
              <p:spPr bwMode="auto">
                <a:xfrm>
                  <a:off x="5561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4" name="Line 25"/>
                <p:cNvSpPr>
                  <a:spLocks noChangeShapeType="1"/>
                </p:cNvSpPr>
                <p:nvPr/>
              </p:nvSpPr>
              <p:spPr bwMode="auto">
                <a:xfrm>
                  <a:off x="4653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5" name="Line 26"/>
                <p:cNvSpPr>
                  <a:spLocks noChangeShapeType="1"/>
                </p:cNvSpPr>
                <p:nvPr/>
              </p:nvSpPr>
              <p:spPr bwMode="auto">
                <a:xfrm>
                  <a:off x="3745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6" name="Line 27"/>
                <p:cNvSpPr>
                  <a:spLocks noChangeShapeType="1"/>
                </p:cNvSpPr>
                <p:nvPr/>
              </p:nvSpPr>
              <p:spPr bwMode="auto">
                <a:xfrm>
                  <a:off x="2837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7" name="Line 28"/>
                <p:cNvSpPr>
                  <a:spLocks noChangeShapeType="1"/>
                </p:cNvSpPr>
                <p:nvPr/>
              </p:nvSpPr>
              <p:spPr bwMode="auto">
                <a:xfrm>
                  <a:off x="1929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8" name="Line 29"/>
                <p:cNvSpPr>
                  <a:spLocks noChangeShapeType="1"/>
                </p:cNvSpPr>
                <p:nvPr/>
              </p:nvSpPr>
              <p:spPr bwMode="auto">
                <a:xfrm>
                  <a:off x="8285" y="6015"/>
                  <a:ext cx="45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7188" name="Group 30"/>
              <p:cNvGrpSpPr>
                <a:grpSpLocks/>
              </p:cNvGrpSpPr>
              <p:nvPr/>
            </p:nvGrpSpPr>
            <p:grpSpPr bwMode="auto">
              <a:xfrm>
                <a:off x="1471" y="3053"/>
                <a:ext cx="113" cy="263"/>
                <a:chOff x="1402" y="2827"/>
                <a:chExt cx="113" cy="263"/>
              </a:xfrm>
            </p:grpSpPr>
            <p:sp>
              <p:nvSpPr>
                <p:cNvPr id="7189" name="Freeform 31"/>
                <p:cNvSpPr>
                  <a:spLocks/>
                </p:cNvSpPr>
                <p:nvPr/>
              </p:nvSpPr>
              <p:spPr bwMode="auto">
                <a:xfrm>
                  <a:off x="1434" y="2827"/>
                  <a:ext cx="37" cy="150"/>
                </a:xfrm>
                <a:custGeom>
                  <a:avLst/>
                  <a:gdLst>
                    <a:gd name="T0" fmla="*/ 22 w 37"/>
                    <a:gd name="T1" fmla="*/ 150 h 150"/>
                    <a:gd name="T2" fmla="*/ 22 w 37"/>
                    <a:gd name="T3" fmla="*/ 45 h 150"/>
                    <a:gd name="T4" fmla="*/ 37 w 37"/>
                    <a:gd name="T5" fmla="*/ 0 h 150"/>
                    <a:gd name="T6" fmla="*/ 0 60000 65536"/>
                    <a:gd name="T7" fmla="*/ 0 60000 65536"/>
                    <a:gd name="T8" fmla="*/ 0 60000 65536"/>
                    <a:gd name="T9" fmla="*/ 0 w 37"/>
                    <a:gd name="T10" fmla="*/ 0 h 150"/>
                    <a:gd name="T11" fmla="*/ 37 w 37"/>
                    <a:gd name="T12" fmla="*/ 150 h 1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" h="150">
                      <a:moveTo>
                        <a:pt x="22" y="150"/>
                      </a:moveTo>
                      <a:cubicBezTo>
                        <a:pt x="3" y="75"/>
                        <a:pt x="0" y="110"/>
                        <a:pt x="22" y="45"/>
                      </a:cubicBezTo>
                      <a:cubicBezTo>
                        <a:pt x="27" y="30"/>
                        <a:pt x="37" y="0"/>
                        <a:pt x="37" y="0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7190" name="Oval 32"/>
                <p:cNvSpPr>
                  <a:spLocks noChangeArrowheads="1"/>
                </p:cNvSpPr>
                <p:nvPr/>
              </p:nvSpPr>
              <p:spPr bwMode="auto">
                <a:xfrm>
                  <a:off x="1402" y="2977"/>
                  <a:ext cx="113" cy="11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6699"/>
                    </a:solidFill>
                  </a:endParaRPr>
                </a:p>
              </p:txBody>
            </p:sp>
          </p:grpSp>
        </p:grpSp>
      </p:grpSp>
      <p:sp>
        <p:nvSpPr>
          <p:cNvPr id="39973" name="AutoShape 37"/>
          <p:cNvSpPr>
            <a:spLocks noChangeArrowheads="1"/>
          </p:cNvSpPr>
          <p:nvPr/>
        </p:nvSpPr>
        <p:spPr bwMode="auto">
          <a:xfrm>
            <a:off x="1752600" y="4419600"/>
            <a:ext cx="7162800" cy="2362200"/>
          </a:xfrm>
          <a:prstGeom prst="wedgeEllipseCallout">
            <a:avLst>
              <a:gd name="adj1" fmla="val 11569"/>
              <a:gd name="adj2" fmla="val -92944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Khoảng cách giữa các</a:t>
            </a: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khâu ở hai mặt đường</a:t>
            </a: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khâu như thế</a:t>
            </a: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nào?</a:t>
            </a: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75" name="AutoShape 39"/>
          <p:cNvSpPr>
            <a:spLocks noChangeArrowheads="1"/>
          </p:cNvSpPr>
          <p:nvPr/>
        </p:nvSpPr>
        <p:spPr bwMode="auto">
          <a:xfrm>
            <a:off x="4267200" y="4572000"/>
            <a:ext cx="5867400" cy="2133600"/>
          </a:xfrm>
          <a:prstGeom prst="wedgeEllipseCallout">
            <a:avLst>
              <a:gd name="adj1" fmla="val -19968"/>
              <a:gd name="adj2" fmla="val -98514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Khoảng cách giữa các mũi khâu ở hai mặt bằng nhau.</a:t>
            </a:r>
          </a:p>
        </p:txBody>
      </p:sp>
      <p:sp>
        <p:nvSpPr>
          <p:cNvPr id="39976" name="AutoShape 40"/>
          <p:cNvSpPr>
            <a:spLocks noChangeArrowheads="1"/>
          </p:cNvSpPr>
          <p:nvPr/>
        </p:nvSpPr>
        <p:spPr bwMode="auto">
          <a:xfrm>
            <a:off x="1905000" y="4343400"/>
            <a:ext cx="6172200" cy="2362200"/>
          </a:xfrm>
          <a:prstGeom prst="wedgeEllipseCallout">
            <a:avLst>
              <a:gd name="adj1" fmla="val 17694"/>
              <a:gd name="adj2" fmla="val -932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6699"/>
                </a:solidFill>
                <a:latin typeface="Times New Roman" panose="02020603050405020304" pitchFamily="18" charset="0"/>
              </a:rPr>
              <a:t>Hình dạng mũi khâu ở hai mặt đường khâu giống hay khác?</a:t>
            </a:r>
          </a:p>
        </p:txBody>
      </p:sp>
      <p:sp>
        <p:nvSpPr>
          <p:cNvPr id="39977" name="AutoShape 41"/>
          <p:cNvSpPr>
            <a:spLocks noChangeArrowheads="1"/>
          </p:cNvSpPr>
          <p:nvPr/>
        </p:nvSpPr>
        <p:spPr bwMode="auto">
          <a:xfrm>
            <a:off x="3352800" y="4572000"/>
            <a:ext cx="6934200" cy="2133600"/>
          </a:xfrm>
          <a:prstGeom prst="wedgeEllipseCallout">
            <a:avLst>
              <a:gd name="adj1" fmla="val -13139"/>
              <a:gd name="adj2" fmla="val -1004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6699"/>
                </a:solidFill>
                <a:latin typeface="Times New Roman" panose="02020603050405020304" pitchFamily="18" charset="0"/>
              </a:rPr>
              <a:t>Hình dạng mũi khâu ở hai mặt khâu giống nhau.</a:t>
            </a:r>
          </a:p>
        </p:txBody>
      </p:sp>
      <p:sp>
        <p:nvSpPr>
          <p:cNvPr id="39978" name="AutoShape 42"/>
          <p:cNvSpPr>
            <a:spLocks noChangeArrowheads="1"/>
          </p:cNvSpPr>
          <p:nvPr/>
        </p:nvSpPr>
        <p:spPr bwMode="auto">
          <a:xfrm>
            <a:off x="1752600" y="4191000"/>
            <a:ext cx="8382000" cy="2438400"/>
          </a:xfrm>
          <a:prstGeom prst="flowChartProces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669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+ Đường khâu ở mặt trái và mặt phải giống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nhau.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   + Các mũi khâu cách đều nhau và dài bằng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 nhau ở hai mặt trái và mặt phải của vải.</a:t>
            </a:r>
          </a:p>
        </p:txBody>
      </p:sp>
      <p:sp>
        <p:nvSpPr>
          <p:cNvPr id="39979" name="AutoShape 43"/>
          <p:cNvSpPr>
            <a:spLocks noChangeArrowheads="1"/>
          </p:cNvSpPr>
          <p:nvPr/>
        </p:nvSpPr>
        <p:spPr bwMode="auto">
          <a:xfrm>
            <a:off x="2667000" y="4343400"/>
            <a:ext cx="6019800" cy="2133600"/>
          </a:xfrm>
          <a:prstGeom prst="cloudCallout">
            <a:avLst>
              <a:gd name="adj1" fmla="val 5907"/>
              <a:gd name="adj2" fmla="val -9977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6600"/>
                </a:solidFill>
                <a:latin typeface="Times New Roman" panose="02020603050405020304" pitchFamily="18" charset="0"/>
              </a:rPr>
              <a:t>Thế nào là khâu thường?</a:t>
            </a:r>
          </a:p>
        </p:txBody>
      </p:sp>
      <p:sp>
        <p:nvSpPr>
          <p:cNvPr id="39980" name="AutoShape 44"/>
          <p:cNvSpPr>
            <a:spLocks noChangeArrowheads="1"/>
          </p:cNvSpPr>
          <p:nvPr/>
        </p:nvSpPr>
        <p:spPr bwMode="auto">
          <a:xfrm>
            <a:off x="1828800" y="4038600"/>
            <a:ext cx="8153400" cy="2590800"/>
          </a:xfrm>
          <a:prstGeom prst="cloudCallout">
            <a:avLst>
              <a:gd name="adj1" fmla="val 1227"/>
              <a:gd name="adj2" fmla="val -8602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6600"/>
                </a:solidFill>
                <a:latin typeface="Times New Roman" panose="02020603050405020304" pitchFamily="18" charset="0"/>
              </a:rPr>
              <a:t>Khâu thường là cách khâu để tạo thành các mũi khâu cách đều nhau ở hai mặt vải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2133600" y="3733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99"/>
                </a:solidFill>
                <a:latin typeface="Times New Roman" panose="02020603050405020304" pitchFamily="18" charset="0"/>
              </a:rPr>
              <a:t>a) Mặt phải đường khâu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6858000" y="3733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99"/>
                </a:solidFill>
                <a:latin typeface="Times New Roman" panose="02020603050405020304" pitchFamily="18" charset="0"/>
              </a:rPr>
              <a:t>b) Mặt trái đường khâu</a:t>
            </a:r>
          </a:p>
        </p:txBody>
      </p:sp>
      <p:sp>
        <p:nvSpPr>
          <p:cNvPr id="7184" name="AutoShape 5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601200" y="640080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9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9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9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0" grpId="0" animBg="1"/>
      <p:bldP spid="39970" grpId="1" animBg="1"/>
      <p:bldP spid="39985" grpId="0" animBg="1"/>
      <p:bldP spid="39985" grpId="1" animBg="1"/>
      <p:bldP spid="39973" grpId="0" animBg="1"/>
      <p:bldP spid="39973" grpId="1" animBg="1"/>
      <p:bldP spid="39975" grpId="0" animBg="1"/>
      <p:bldP spid="39975" grpId="1" animBg="1"/>
      <p:bldP spid="39976" grpId="0" animBg="1"/>
      <p:bldP spid="39976" grpId="1" animBg="1"/>
      <p:bldP spid="39977" grpId="0" animBg="1"/>
      <p:bldP spid="39977" grpId="1" animBg="1"/>
      <p:bldP spid="39978" grpId="0" animBg="1"/>
      <p:bldP spid="39978" grpId="1" animBg="1"/>
      <p:bldP spid="39979" grpId="0" animBg="1"/>
      <p:bldP spid="39979" grpId="1" animBg="1"/>
      <p:bldP spid="39980" grpId="0" animBg="1"/>
      <p:bldP spid="39981" grpId="0"/>
      <p:bldP spid="399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396004" y="420098"/>
            <a:ext cx="5866945" cy="7294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40228" y="2155371"/>
            <a:ext cx="1054608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Cốt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truyện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gì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? </a:t>
            </a:r>
            <a:endParaRPr lang="en-US" altLang="en-US" sz="40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Cốt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truyện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?</a:t>
            </a:r>
            <a:endParaRPr lang="en-US" alt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962400"/>
            <a:ext cx="8686800" cy="24384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-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Một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số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điểm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lưu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ý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vải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, 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kim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: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+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Lòng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bàn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tay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vải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hướng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lên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trên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ngón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tay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trỏ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nằm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cách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effectLst/>
                <a:latin typeface="Times New Roman" panose="02020603050405020304" pitchFamily="18" charset="0"/>
              </a:rPr>
              <a:t>chỗ</a:t>
            </a:r>
            <a:r>
              <a:rPr lang="en-US" altLang="en-US" sz="2800" b="0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lên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kim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khoảng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1cm.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Ngón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cái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đè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xuống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đầu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ngón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trỏ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đúng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vào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đường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vạch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dấu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để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giữ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chặt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vải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+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Tay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kim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vừa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phải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không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cầm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quá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chặt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hay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quá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lỏng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sẽ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khó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khâu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+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Khi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khâu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tránh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để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kim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đâm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vào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effectLst/>
                <a:latin typeface="Times New Roman" panose="02020603050405020304" pitchFamily="18" charset="0"/>
              </a:rPr>
              <a:t>tay</a:t>
            </a:r>
            <a:r>
              <a:rPr lang="en-US" altLang="en-US" sz="2800" b="0" dirty="0">
                <a:effectLst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9159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776152" y="26124"/>
            <a:ext cx="10862854" cy="8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6666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200" b="1" dirty="0" smtClean="0">
                <a:solidFill>
                  <a:srgbClr val="006666"/>
                </a:solidFill>
                <a:latin typeface="Times New Roman" panose="02020603050405020304" pitchFamily="18" charset="0"/>
              </a:rPr>
              <a:t> TÌM HIỂU </a:t>
            </a:r>
            <a:r>
              <a:rPr lang="en-US" altLang="en-US" sz="3200" b="1" dirty="0" smtClean="0">
                <a:effectLst/>
                <a:latin typeface="Times New Roman" panose="02020603050405020304" pitchFamily="18" charset="0"/>
              </a:rPr>
              <a:t>KĨ THUẬT KHÂU THƯỜNG</a:t>
            </a:r>
            <a:endParaRPr lang="en-US" altLang="en-US" sz="4400" b="1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  <p:bldP spid="491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1143000"/>
            <a:ext cx="5246688" cy="2273300"/>
            <a:chOff x="1689" y="1135"/>
            <a:chExt cx="9462" cy="4540"/>
          </a:xfrm>
        </p:grpSpPr>
        <p:sp>
          <p:nvSpPr>
            <p:cNvPr id="9234" name="Rectangle 8"/>
            <p:cNvSpPr>
              <a:spLocks noChangeArrowheads="1"/>
            </p:cNvSpPr>
            <p:nvPr/>
          </p:nvSpPr>
          <p:spPr bwMode="auto">
            <a:xfrm>
              <a:off x="1689" y="1135"/>
              <a:ext cx="7240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235" name="Group 9"/>
            <p:cNvGrpSpPr>
              <a:grpSpLocks/>
            </p:cNvGrpSpPr>
            <p:nvPr/>
          </p:nvGrpSpPr>
          <p:grpSpPr bwMode="auto">
            <a:xfrm>
              <a:off x="4522" y="3281"/>
              <a:ext cx="6629" cy="2178"/>
              <a:chOff x="2601" y="6895"/>
              <a:chExt cx="6629" cy="2178"/>
            </a:xfrm>
          </p:grpSpPr>
          <p:sp>
            <p:nvSpPr>
              <p:cNvPr id="9236" name="Freeform 10"/>
              <p:cNvSpPr>
                <a:spLocks/>
              </p:cNvSpPr>
              <p:nvPr/>
            </p:nvSpPr>
            <p:spPr bwMode="auto">
              <a:xfrm flipV="1">
                <a:off x="2601" y="6947"/>
                <a:ext cx="3390" cy="112"/>
              </a:xfrm>
              <a:custGeom>
                <a:avLst/>
                <a:gdLst>
                  <a:gd name="T0" fmla="*/ 3390 w 3390"/>
                  <a:gd name="T1" fmla="*/ 95 h 122"/>
                  <a:gd name="T2" fmla="*/ 0 w 3390"/>
                  <a:gd name="T3" fmla="*/ 0 h 122"/>
                  <a:gd name="T4" fmla="*/ 3390 w 3390"/>
                  <a:gd name="T5" fmla="*/ 6 h 122"/>
                  <a:gd name="T6" fmla="*/ 3390 w 3390"/>
                  <a:gd name="T7" fmla="*/ 95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90"/>
                  <a:gd name="T13" fmla="*/ 0 h 122"/>
                  <a:gd name="T14" fmla="*/ 3390 w 3390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90" h="122">
                    <a:moveTo>
                      <a:pt x="3390" y="122"/>
                    </a:moveTo>
                    <a:lnTo>
                      <a:pt x="0" y="0"/>
                    </a:lnTo>
                    <a:lnTo>
                      <a:pt x="3390" y="9"/>
                    </a:lnTo>
                    <a:lnTo>
                      <a:pt x="3390" y="1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9237" name="Group 11"/>
              <p:cNvGrpSpPr>
                <a:grpSpLocks/>
              </p:cNvGrpSpPr>
              <p:nvPr/>
            </p:nvGrpSpPr>
            <p:grpSpPr bwMode="auto">
              <a:xfrm>
                <a:off x="7008" y="6895"/>
                <a:ext cx="2222" cy="2178"/>
                <a:chOff x="5991" y="7686"/>
                <a:chExt cx="2222" cy="2178"/>
              </a:xfrm>
            </p:grpSpPr>
            <p:sp>
              <p:nvSpPr>
                <p:cNvPr id="9238" name="Freeform 12"/>
                <p:cNvSpPr>
                  <a:spLocks/>
                </p:cNvSpPr>
                <p:nvPr/>
              </p:nvSpPr>
              <p:spPr bwMode="auto">
                <a:xfrm>
                  <a:off x="5991" y="7686"/>
                  <a:ext cx="1794" cy="196"/>
                </a:xfrm>
                <a:custGeom>
                  <a:avLst/>
                  <a:gdLst>
                    <a:gd name="T0" fmla="*/ 0 w 5630"/>
                    <a:gd name="T1" fmla="*/ 45 h 385"/>
                    <a:gd name="T2" fmla="*/ 0 w 5630"/>
                    <a:gd name="T3" fmla="*/ 15 h 385"/>
                    <a:gd name="T4" fmla="*/ 176 w 5630"/>
                    <a:gd name="T5" fmla="*/ 0 h 385"/>
                    <a:gd name="T6" fmla="*/ 182 w 5630"/>
                    <a:gd name="T7" fmla="*/ 8 h 385"/>
                    <a:gd name="T8" fmla="*/ 182 w 5630"/>
                    <a:gd name="T9" fmla="*/ 34 h 385"/>
                    <a:gd name="T10" fmla="*/ 178 w 5630"/>
                    <a:gd name="T11" fmla="*/ 49 h 385"/>
                    <a:gd name="T12" fmla="*/ 175 w 5630"/>
                    <a:gd name="T13" fmla="*/ 49 h 385"/>
                    <a:gd name="T14" fmla="*/ 0 w 5630"/>
                    <a:gd name="T15" fmla="*/ 45 h 3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630"/>
                    <a:gd name="T25" fmla="*/ 0 h 385"/>
                    <a:gd name="T26" fmla="*/ 5630 w 5630"/>
                    <a:gd name="T27" fmla="*/ 385 h 38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630" h="385">
                      <a:moveTo>
                        <a:pt x="0" y="339"/>
                      </a:moveTo>
                      <a:lnTo>
                        <a:pt x="0" y="113"/>
                      </a:lnTo>
                      <a:lnTo>
                        <a:pt x="5438" y="0"/>
                      </a:lnTo>
                      <a:cubicBezTo>
                        <a:pt x="5513" y="1"/>
                        <a:pt x="5569" y="20"/>
                        <a:pt x="5630" y="61"/>
                      </a:cubicBezTo>
                      <a:cubicBezTo>
                        <a:pt x="5625" y="126"/>
                        <a:pt x="5627" y="192"/>
                        <a:pt x="5615" y="256"/>
                      </a:cubicBezTo>
                      <a:cubicBezTo>
                        <a:pt x="5611" y="275"/>
                        <a:pt x="5509" y="371"/>
                        <a:pt x="5495" y="376"/>
                      </a:cubicBezTo>
                      <a:cubicBezTo>
                        <a:pt x="5472" y="385"/>
                        <a:pt x="5445" y="376"/>
                        <a:pt x="5420" y="376"/>
                      </a:cubicBez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9239" name="Oval 13"/>
                <p:cNvSpPr>
                  <a:spLocks noChangeArrowheads="1"/>
                </p:cNvSpPr>
                <p:nvPr/>
              </p:nvSpPr>
              <p:spPr bwMode="auto">
                <a:xfrm>
                  <a:off x="7611" y="7744"/>
                  <a:ext cx="144" cy="5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9240" name="Freeform 14"/>
                <p:cNvSpPr>
                  <a:spLocks/>
                </p:cNvSpPr>
                <p:nvPr/>
              </p:nvSpPr>
              <p:spPr bwMode="auto">
                <a:xfrm>
                  <a:off x="7573" y="7801"/>
                  <a:ext cx="640" cy="2063"/>
                </a:xfrm>
                <a:custGeom>
                  <a:avLst/>
                  <a:gdLst>
                    <a:gd name="T0" fmla="*/ 44 w 1215"/>
                    <a:gd name="T1" fmla="*/ 0 h 2685"/>
                    <a:gd name="T2" fmla="*/ 53 w 1215"/>
                    <a:gd name="T3" fmla="*/ 108 h 2685"/>
                    <a:gd name="T4" fmla="*/ 26 w 1215"/>
                    <a:gd name="T5" fmla="*/ 639 h 2685"/>
                    <a:gd name="T6" fmla="*/ 17 w 1215"/>
                    <a:gd name="T7" fmla="*/ 708 h 2685"/>
                    <a:gd name="T8" fmla="*/ 7 w 1215"/>
                    <a:gd name="T9" fmla="*/ 837 h 2685"/>
                    <a:gd name="T10" fmla="*/ 0 w 1215"/>
                    <a:gd name="T11" fmla="*/ 925 h 2685"/>
                    <a:gd name="T12" fmla="*/ 2 w 1215"/>
                    <a:gd name="T13" fmla="*/ 1089 h 2685"/>
                    <a:gd name="T14" fmla="*/ 7 w 1215"/>
                    <a:gd name="T15" fmla="*/ 1150 h 2685"/>
                    <a:gd name="T16" fmla="*/ 26 w 1215"/>
                    <a:gd name="T17" fmla="*/ 1204 h 2685"/>
                    <a:gd name="T18" fmla="*/ 40 w 1215"/>
                    <a:gd name="T19" fmla="*/ 1218 h 2685"/>
                    <a:gd name="T20" fmla="*/ 129 w 1215"/>
                    <a:gd name="T21" fmla="*/ 1211 h 2685"/>
                    <a:gd name="T22" fmla="*/ 164 w 1215"/>
                    <a:gd name="T23" fmla="*/ 1129 h 2685"/>
                    <a:gd name="T24" fmla="*/ 178 w 1215"/>
                    <a:gd name="T25" fmla="*/ 1020 h 268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15"/>
                    <a:gd name="T40" fmla="*/ 0 h 2685"/>
                    <a:gd name="T41" fmla="*/ 1215 w 1215"/>
                    <a:gd name="T42" fmla="*/ 2685 h 268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15" h="2685">
                      <a:moveTo>
                        <a:pt x="300" y="0"/>
                      </a:moveTo>
                      <a:cubicBezTo>
                        <a:pt x="326" y="79"/>
                        <a:pt x="334" y="161"/>
                        <a:pt x="360" y="240"/>
                      </a:cubicBezTo>
                      <a:cubicBezTo>
                        <a:pt x="351" y="717"/>
                        <a:pt x="425" y="1042"/>
                        <a:pt x="180" y="1410"/>
                      </a:cubicBezTo>
                      <a:cubicBezTo>
                        <a:pt x="166" y="1467"/>
                        <a:pt x="135" y="1504"/>
                        <a:pt x="120" y="1560"/>
                      </a:cubicBezTo>
                      <a:cubicBezTo>
                        <a:pt x="94" y="1655"/>
                        <a:pt x="72" y="1750"/>
                        <a:pt x="45" y="1845"/>
                      </a:cubicBezTo>
                      <a:cubicBezTo>
                        <a:pt x="27" y="1909"/>
                        <a:pt x="0" y="2040"/>
                        <a:pt x="0" y="2040"/>
                      </a:cubicBezTo>
                      <a:cubicBezTo>
                        <a:pt x="5" y="2160"/>
                        <a:pt x="7" y="2280"/>
                        <a:pt x="15" y="2400"/>
                      </a:cubicBezTo>
                      <a:cubicBezTo>
                        <a:pt x="15" y="2402"/>
                        <a:pt x="29" y="2515"/>
                        <a:pt x="45" y="2535"/>
                      </a:cubicBezTo>
                      <a:cubicBezTo>
                        <a:pt x="63" y="2558"/>
                        <a:pt x="136" y="2635"/>
                        <a:pt x="180" y="2655"/>
                      </a:cubicBezTo>
                      <a:cubicBezTo>
                        <a:pt x="209" y="2668"/>
                        <a:pt x="270" y="2685"/>
                        <a:pt x="270" y="2685"/>
                      </a:cubicBezTo>
                      <a:cubicBezTo>
                        <a:pt x="475" y="2680"/>
                        <a:pt x="680" y="2684"/>
                        <a:pt x="885" y="2670"/>
                      </a:cubicBezTo>
                      <a:cubicBezTo>
                        <a:pt x="950" y="2666"/>
                        <a:pt x="1036" y="2520"/>
                        <a:pt x="1125" y="2490"/>
                      </a:cubicBezTo>
                      <a:cubicBezTo>
                        <a:pt x="1200" y="2390"/>
                        <a:pt x="1215" y="2378"/>
                        <a:pt x="1215" y="225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9241" name="Freeform 15"/>
                <p:cNvSpPr>
                  <a:spLocks/>
                </p:cNvSpPr>
                <p:nvPr/>
              </p:nvSpPr>
              <p:spPr bwMode="auto">
                <a:xfrm>
                  <a:off x="6900" y="7850"/>
                  <a:ext cx="750" cy="1172"/>
                </a:xfrm>
                <a:custGeom>
                  <a:avLst/>
                  <a:gdLst>
                    <a:gd name="T0" fmla="*/ 750 w 750"/>
                    <a:gd name="T1" fmla="*/ 13 h 1172"/>
                    <a:gd name="T2" fmla="*/ 690 w 750"/>
                    <a:gd name="T3" fmla="*/ 73 h 1172"/>
                    <a:gd name="T4" fmla="*/ 645 w 750"/>
                    <a:gd name="T5" fmla="*/ 103 h 1172"/>
                    <a:gd name="T6" fmla="*/ 570 w 750"/>
                    <a:gd name="T7" fmla="*/ 238 h 1172"/>
                    <a:gd name="T8" fmla="*/ 540 w 750"/>
                    <a:gd name="T9" fmla="*/ 328 h 1172"/>
                    <a:gd name="T10" fmla="*/ 465 w 750"/>
                    <a:gd name="T11" fmla="*/ 463 h 1172"/>
                    <a:gd name="T12" fmla="*/ 390 w 750"/>
                    <a:gd name="T13" fmla="*/ 718 h 1172"/>
                    <a:gd name="T14" fmla="*/ 360 w 750"/>
                    <a:gd name="T15" fmla="*/ 763 h 1172"/>
                    <a:gd name="T16" fmla="*/ 285 w 750"/>
                    <a:gd name="T17" fmla="*/ 913 h 1172"/>
                    <a:gd name="T18" fmla="*/ 270 w 750"/>
                    <a:gd name="T19" fmla="*/ 958 h 1172"/>
                    <a:gd name="T20" fmla="*/ 210 w 750"/>
                    <a:gd name="T21" fmla="*/ 1048 h 1172"/>
                    <a:gd name="T22" fmla="*/ 195 w 750"/>
                    <a:gd name="T23" fmla="*/ 1093 h 1172"/>
                    <a:gd name="T24" fmla="*/ 105 w 750"/>
                    <a:gd name="T25" fmla="*/ 1153 h 1172"/>
                    <a:gd name="T26" fmla="*/ 0 w 750"/>
                    <a:gd name="T27" fmla="*/ 1153 h 117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50"/>
                    <a:gd name="T43" fmla="*/ 0 h 1172"/>
                    <a:gd name="T44" fmla="*/ 750 w 750"/>
                    <a:gd name="T45" fmla="*/ 1172 h 117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50" h="1172">
                      <a:moveTo>
                        <a:pt x="750" y="13"/>
                      </a:moveTo>
                      <a:cubicBezTo>
                        <a:pt x="652" y="46"/>
                        <a:pt x="748" y="0"/>
                        <a:pt x="690" y="73"/>
                      </a:cubicBezTo>
                      <a:cubicBezTo>
                        <a:pt x="679" y="87"/>
                        <a:pt x="660" y="93"/>
                        <a:pt x="645" y="103"/>
                      </a:cubicBezTo>
                      <a:cubicBezTo>
                        <a:pt x="619" y="182"/>
                        <a:pt x="639" y="135"/>
                        <a:pt x="570" y="238"/>
                      </a:cubicBezTo>
                      <a:cubicBezTo>
                        <a:pt x="552" y="264"/>
                        <a:pt x="558" y="302"/>
                        <a:pt x="540" y="328"/>
                      </a:cubicBezTo>
                      <a:cubicBezTo>
                        <a:pt x="515" y="366"/>
                        <a:pt x="483" y="422"/>
                        <a:pt x="465" y="463"/>
                      </a:cubicBezTo>
                      <a:cubicBezTo>
                        <a:pt x="429" y="544"/>
                        <a:pt x="425" y="637"/>
                        <a:pt x="390" y="718"/>
                      </a:cubicBezTo>
                      <a:cubicBezTo>
                        <a:pt x="383" y="735"/>
                        <a:pt x="368" y="747"/>
                        <a:pt x="360" y="763"/>
                      </a:cubicBezTo>
                      <a:cubicBezTo>
                        <a:pt x="335" y="812"/>
                        <a:pt x="310" y="864"/>
                        <a:pt x="285" y="913"/>
                      </a:cubicBezTo>
                      <a:cubicBezTo>
                        <a:pt x="278" y="927"/>
                        <a:pt x="278" y="944"/>
                        <a:pt x="270" y="958"/>
                      </a:cubicBezTo>
                      <a:cubicBezTo>
                        <a:pt x="252" y="990"/>
                        <a:pt x="230" y="1018"/>
                        <a:pt x="210" y="1048"/>
                      </a:cubicBezTo>
                      <a:cubicBezTo>
                        <a:pt x="201" y="1061"/>
                        <a:pt x="206" y="1082"/>
                        <a:pt x="195" y="1093"/>
                      </a:cubicBezTo>
                      <a:cubicBezTo>
                        <a:pt x="170" y="1118"/>
                        <a:pt x="135" y="1133"/>
                        <a:pt x="105" y="1153"/>
                      </a:cubicBezTo>
                      <a:cubicBezTo>
                        <a:pt x="76" y="1172"/>
                        <a:pt x="35" y="1153"/>
                        <a:pt x="0" y="1153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52600" y="3810000"/>
            <a:ext cx="5410200" cy="2209800"/>
            <a:chOff x="793" y="7347"/>
            <a:chExt cx="9672" cy="4540"/>
          </a:xfrm>
        </p:grpSpPr>
        <p:sp>
          <p:nvSpPr>
            <p:cNvPr id="9225" name="Rectangle 17"/>
            <p:cNvSpPr>
              <a:spLocks noChangeArrowheads="1"/>
            </p:cNvSpPr>
            <p:nvPr/>
          </p:nvSpPr>
          <p:spPr bwMode="auto">
            <a:xfrm>
              <a:off x="793" y="7347"/>
              <a:ext cx="7240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226" name="Group 18"/>
            <p:cNvGrpSpPr>
              <a:grpSpLocks/>
            </p:cNvGrpSpPr>
            <p:nvPr/>
          </p:nvGrpSpPr>
          <p:grpSpPr bwMode="auto">
            <a:xfrm>
              <a:off x="3731" y="9559"/>
              <a:ext cx="6734" cy="2178"/>
              <a:chOff x="3731" y="9559"/>
              <a:chExt cx="6734" cy="2178"/>
            </a:xfrm>
          </p:grpSpPr>
          <p:sp>
            <p:nvSpPr>
              <p:cNvPr id="9227" name="Freeform 19"/>
              <p:cNvSpPr>
                <a:spLocks/>
              </p:cNvSpPr>
              <p:nvPr/>
            </p:nvSpPr>
            <p:spPr bwMode="auto">
              <a:xfrm flipV="1">
                <a:off x="3731" y="9617"/>
                <a:ext cx="3390" cy="112"/>
              </a:xfrm>
              <a:custGeom>
                <a:avLst/>
                <a:gdLst>
                  <a:gd name="T0" fmla="*/ 3390 w 3390"/>
                  <a:gd name="T1" fmla="*/ 95 h 122"/>
                  <a:gd name="T2" fmla="*/ 0 w 3390"/>
                  <a:gd name="T3" fmla="*/ 0 h 122"/>
                  <a:gd name="T4" fmla="*/ 3390 w 3390"/>
                  <a:gd name="T5" fmla="*/ 6 h 122"/>
                  <a:gd name="T6" fmla="*/ 3390 w 3390"/>
                  <a:gd name="T7" fmla="*/ 95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90"/>
                  <a:gd name="T13" fmla="*/ 0 h 122"/>
                  <a:gd name="T14" fmla="*/ 3390 w 3390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90" h="122">
                    <a:moveTo>
                      <a:pt x="3390" y="122"/>
                    </a:moveTo>
                    <a:lnTo>
                      <a:pt x="0" y="0"/>
                    </a:lnTo>
                    <a:lnTo>
                      <a:pt x="3390" y="9"/>
                    </a:lnTo>
                    <a:lnTo>
                      <a:pt x="3390" y="122"/>
                    </a:lnTo>
                    <a:close/>
                  </a:path>
                </a:pathLst>
              </a:custGeom>
              <a:solidFill>
                <a:srgbClr val="FFCCFF"/>
              </a:solidFill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9228" name="Group 20"/>
              <p:cNvGrpSpPr>
                <a:grpSpLocks/>
              </p:cNvGrpSpPr>
              <p:nvPr/>
            </p:nvGrpSpPr>
            <p:grpSpPr bwMode="auto">
              <a:xfrm>
                <a:off x="7121" y="9559"/>
                <a:ext cx="3344" cy="2178"/>
                <a:chOff x="7912" y="5823"/>
                <a:chExt cx="3344" cy="2178"/>
              </a:xfrm>
            </p:grpSpPr>
            <p:grpSp>
              <p:nvGrpSpPr>
                <p:cNvPr id="9229" name="Group 21"/>
                <p:cNvGrpSpPr>
                  <a:grpSpLocks/>
                </p:cNvGrpSpPr>
                <p:nvPr/>
              </p:nvGrpSpPr>
              <p:grpSpPr bwMode="auto">
                <a:xfrm>
                  <a:off x="7912" y="5823"/>
                  <a:ext cx="2938" cy="196"/>
                  <a:chOff x="3505" y="9494"/>
                  <a:chExt cx="5630" cy="385"/>
                </a:xfrm>
              </p:grpSpPr>
              <p:sp>
                <p:nvSpPr>
                  <p:cNvPr id="9232" name="Freeform 22"/>
                  <p:cNvSpPr>
                    <a:spLocks/>
                  </p:cNvSpPr>
                  <p:nvPr/>
                </p:nvSpPr>
                <p:spPr bwMode="auto">
                  <a:xfrm>
                    <a:off x="3505" y="9494"/>
                    <a:ext cx="5630" cy="385"/>
                  </a:xfrm>
                  <a:custGeom>
                    <a:avLst/>
                    <a:gdLst>
                      <a:gd name="T0" fmla="*/ 0 w 5630"/>
                      <a:gd name="T1" fmla="*/ 339 h 385"/>
                      <a:gd name="T2" fmla="*/ 0 w 5630"/>
                      <a:gd name="T3" fmla="*/ 113 h 385"/>
                      <a:gd name="T4" fmla="*/ 5438 w 5630"/>
                      <a:gd name="T5" fmla="*/ 0 h 385"/>
                      <a:gd name="T6" fmla="*/ 5630 w 5630"/>
                      <a:gd name="T7" fmla="*/ 61 h 385"/>
                      <a:gd name="T8" fmla="*/ 5615 w 5630"/>
                      <a:gd name="T9" fmla="*/ 256 h 385"/>
                      <a:gd name="T10" fmla="*/ 5495 w 5630"/>
                      <a:gd name="T11" fmla="*/ 376 h 385"/>
                      <a:gd name="T12" fmla="*/ 5420 w 5630"/>
                      <a:gd name="T13" fmla="*/ 376 h 385"/>
                      <a:gd name="T14" fmla="*/ 0 w 5630"/>
                      <a:gd name="T15" fmla="*/ 339 h 3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630"/>
                      <a:gd name="T25" fmla="*/ 0 h 385"/>
                      <a:gd name="T26" fmla="*/ 5630 w 5630"/>
                      <a:gd name="T27" fmla="*/ 385 h 3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630" h="385">
                        <a:moveTo>
                          <a:pt x="0" y="339"/>
                        </a:moveTo>
                        <a:lnTo>
                          <a:pt x="0" y="113"/>
                        </a:lnTo>
                        <a:lnTo>
                          <a:pt x="5438" y="0"/>
                        </a:lnTo>
                        <a:cubicBezTo>
                          <a:pt x="5513" y="1"/>
                          <a:pt x="5569" y="20"/>
                          <a:pt x="5630" y="61"/>
                        </a:cubicBezTo>
                        <a:cubicBezTo>
                          <a:pt x="5625" y="126"/>
                          <a:pt x="5627" y="192"/>
                          <a:pt x="5615" y="256"/>
                        </a:cubicBezTo>
                        <a:cubicBezTo>
                          <a:pt x="5611" y="275"/>
                          <a:pt x="5509" y="371"/>
                          <a:pt x="5495" y="376"/>
                        </a:cubicBezTo>
                        <a:cubicBezTo>
                          <a:pt x="5472" y="385"/>
                          <a:pt x="5445" y="376"/>
                          <a:pt x="5420" y="376"/>
                        </a:cubicBez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9233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8590" y="9607"/>
                    <a:ext cx="452" cy="11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6699"/>
                      </a:solidFill>
                    </a:endParaRPr>
                  </a:p>
                </p:txBody>
              </p:sp>
            </p:grpSp>
            <p:sp>
              <p:nvSpPr>
                <p:cNvPr id="9230" name="Freeform 24"/>
                <p:cNvSpPr>
                  <a:spLocks/>
                </p:cNvSpPr>
                <p:nvPr/>
              </p:nvSpPr>
              <p:spPr bwMode="auto">
                <a:xfrm>
                  <a:off x="10616" y="5938"/>
                  <a:ext cx="640" cy="2063"/>
                </a:xfrm>
                <a:custGeom>
                  <a:avLst/>
                  <a:gdLst>
                    <a:gd name="T0" fmla="*/ 44 w 1215"/>
                    <a:gd name="T1" fmla="*/ 0 h 2685"/>
                    <a:gd name="T2" fmla="*/ 53 w 1215"/>
                    <a:gd name="T3" fmla="*/ 108 h 2685"/>
                    <a:gd name="T4" fmla="*/ 26 w 1215"/>
                    <a:gd name="T5" fmla="*/ 639 h 2685"/>
                    <a:gd name="T6" fmla="*/ 17 w 1215"/>
                    <a:gd name="T7" fmla="*/ 708 h 2685"/>
                    <a:gd name="T8" fmla="*/ 7 w 1215"/>
                    <a:gd name="T9" fmla="*/ 837 h 2685"/>
                    <a:gd name="T10" fmla="*/ 0 w 1215"/>
                    <a:gd name="T11" fmla="*/ 925 h 2685"/>
                    <a:gd name="T12" fmla="*/ 2 w 1215"/>
                    <a:gd name="T13" fmla="*/ 1089 h 2685"/>
                    <a:gd name="T14" fmla="*/ 7 w 1215"/>
                    <a:gd name="T15" fmla="*/ 1150 h 2685"/>
                    <a:gd name="T16" fmla="*/ 26 w 1215"/>
                    <a:gd name="T17" fmla="*/ 1204 h 2685"/>
                    <a:gd name="T18" fmla="*/ 40 w 1215"/>
                    <a:gd name="T19" fmla="*/ 1218 h 2685"/>
                    <a:gd name="T20" fmla="*/ 129 w 1215"/>
                    <a:gd name="T21" fmla="*/ 1211 h 2685"/>
                    <a:gd name="T22" fmla="*/ 164 w 1215"/>
                    <a:gd name="T23" fmla="*/ 1129 h 2685"/>
                    <a:gd name="T24" fmla="*/ 178 w 1215"/>
                    <a:gd name="T25" fmla="*/ 1020 h 268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15"/>
                    <a:gd name="T40" fmla="*/ 0 h 2685"/>
                    <a:gd name="T41" fmla="*/ 1215 w 1215"/>
                    <a:gd name="T42" fmla="*/ 2685 h 268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15" h="2685">
                      <a:moveTo>
                        <a:pt x="300" y="0"/>
                      </a:moveTo>
                      <a:cubicBezTo>
                        <a:pt x="326" y="79"/>
                        <a:pt x="334" y="161"/>
                        <a:pt x="360" y="240"/>
                      </a:cubicBezTo>
                      <a:cubicBezTo>
                        <a:pt x="351" y="717"/>
                        <a:pt x="425" y="1042"/>
                        <a:pt x="180" y="1410"/>
                      </a:cubicBezTo>
                      <a:cubicBezTo>
                        <a:pt x="166" y="1467"/>
                        <a:pt x="135" y="1504"/>
                        <a:pt x="120" y="1560"/>
                      </a:cubicBezTo>
                      <a:cubicBezTo>
                        <a:pt x="94" y="1655"/>
                        <a:pt x="72" y="1750"/>
                        <a:pt x="45" y="1845"/>
                      </a:cubicBezTo>
                      <a:cubicBezTo>
                        <a:pt x="27" y="1909"/>
                        <a:pt x="0" y="2040"/>
                        <a:pt x="0" y="2040"/>
                      </a:cubicBezTo>
                      <a:cubicBezTo>
                        <a:pt x="5" y="2160"/>
                        <a:pt x="7" y="2280"/>
                        <a:pt x="15" y="2400"/>
                      </a:cubicBezTo>
                      <a:cubicBezTo>
                        <a:pt x="15" y="2402"/>
                        <a:pt x="29" y="2515"/>
                        <a:pt x="45" y="2535"/>
                      </a:cubicBezTo>
                      <a:cubicBezTo>
                        <a:pt x="63" y="2558"/>
                        <a:pt x="136" y="2635"/>
                        <a:pt x="180" y="2655"/>
                      </a:cubicBezTo>
                      <a:cubicBezTo>
                        <a:pt x="209" y="2668"/>
                        <a:pt x="270" y="2685"/>
                        <a:pt x="270" y="2685"/>
                      </a:cubicBezTo>
                      <a:cubicBezTo>
                        <a:pt x="475" y="2680"/>
                        <a:pt x="680" y="2684"/>
                        <a:pt x="885" y="2670"/>
                      </a:cubicBezTo>
                      <a:cubicBezTo>
                        <a:pt x="950" y="2666"/>
                        <a:pt x="1036" y="2520"/>
                        <a:pt x="1125" y="2490"/>
                      </a:cubicBezTo>
                      <a:cubicBezTo>
                        <a:pt x="1200" y="2390"/>
                        <a:pt x="1215" y="2378"/>
                        <a:pt x="1215" y="225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9231" name="Freeform 25"/>
                <p:cNvSpPr>
                  <a:spLocks/>
                </p:cNvSpPr>
                <p:nvPr/>
              </p:nvSpPr>
              <p:spPr bwMode="auto">
                <a:xfrm>
                  <a:off x="9866" y="6019"/>
                  <a:ext cx="750" cy="1172"/>
                </a:xfrm>
                <a:custGeom>
                  <a:avLst/>
                  <a:gdLst>
                    <a:gd name="T0" fmla="*/ 750 w 750"/>
                    <a:gd name="T1" fmla="*/ 13 h 1172"/>
                    <a:gd name="T2" fmla="*/ 690 w 750"/>
                    <a:gd name="T3" fmla="*/ 73 h 1172"/>
                    <a:gd name="T4" fmla="*/ 645 w 750"/>
                    <a:gd name="T5" fmla="*/ 103 h 1172"/>
                    <a:gd name="T6" fmla="*/ 570 w 750"/>
                    <a:gd name="T7" fmla="*/ 238 h 1172"/>
                    <a:gd name="T8" fmla="*/ 540 w 750"/>
                    <a:gd name="T9" fmla="*/ 328 h 1172"/>
                    <a:gd name="T10" fmla="*/ 465 w 750"/>
                    <a:gd name="T11" fmla="*/ 463 h 1172"/>
                    <a:gd name="T12" fmla="*/ 390 w 750"/>
                    <a:gd name="T13" fmla="*/ 718 h 1172"/>
                    <a:gd name="T14" fmla="*/ 360 w 750"/>
                    <a:gd name="T15" fmla="*/ 763 h 1172"/>
                    <a:gd name="T16" fmla="*/ 285 w 750"/>
                    <a:gd name="T17" fmla="*/ 913 h 1172"/>
                    <a:gd name="T18" fmla="*/ 270 w 750"/>
                    <a:gd name="T19" fmla="*/ 958 h 1172"/>
                    <a:gd name="T20" fmla="*/ 210 w 750"/>
                    <a:gd name="T21" fmla="*/ 1048 h 1172"/>
                    <a:gd name="T22" fmla="*/ 195 w 750"/>
                    <a:gd name="T23" fmla="*/ 1093 h 1172"/>
                    <a:gd name="T24" fmla="*/ 105 w 750"/>
                    <a:gd name="T25" fmla="*/ 1153 h 1172"/>
                    <a:gd name="T26" fmla="*/ 0 w 750"/>
                    <a:gd name="T27" fmla="*/ 1153 h 117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50"/>
                    <a:gd name="T43" fmla="*/ 0 h 1172"/>
                    <a:gd name="T44" fmla="*/ 750 w 750"/>
                    <a:gd name="T45" fmla="*/ 1172 h 117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50" h="1172">
                      <a:moveTo>
                        <a:pt x="750" y="13"/>
                      </a:moveTo>
                      <a:cubicBezTo>
                        <a:pt x="652" y="46"/>
                        <a:pt x="748" y="0"/>
                        <a:pt x="690" y="73"/>
                      </a:cubicBezTo>
                      <a:cubicBezTo>
                        <a:pt x="679" y="87"/>
                        <a:pt x="660" y="93"/>
                        <a:pt x="645" y="103"/>
                      </a:cubicBezTo>
                      <a:cubicBezTo>
                        <a:pt x="619" y="182"/>
                        <a:pt x="639" y="135"/>
                        <a:pt x="570" y="238"/>
                      </a:cubicBezTo>
                      <a:cubicBezTo>
                        <a:pt x="552" y="264"/>
                        <a:pt x="558" y="302"/>
                        <a:pt x="540" y="328"/>
                      </a:cubicBezTo>
                      <a:cubicBezTo>
                        <a:pt x="515" y="366"/>
                        <a:pt x="483" y="422"/>
                        <a:pt x="465" y="463"/>
                      </a:cubicBezTo>
                      <a:cubicBezTo>
                        <a:pt x="429" y="544"/>
                        <a:pt x="425" y="637"/>
                        <a:pt x="390" y="718"/>
                      </a:cubicBezTo>
                      <a:cubicBezTo>
                        <a:pt x="383" y="735"/>
                        <a:pt x="368" y="747"/>
                        <a:pt x="360" y="763"/>
                      </a:cubicBezTo>
                      <a:cubicBezTo>
                        <a:pt x="335" y="812"/>
                        <a:pt x="310" y="864"/>
                        <a:pt x="285" y="913"/>
                      </a:cubicBezTo>
                      <a:cubicBezTo>
                        <a:pt x="278" y="927"/>
                        <a:pt x="278" y="944"/>
                        <a:pt x="270" y="958"/>
                      </a:cubicBezTo>
                      <a:cubicBezTo>
                        <a:pt x="252" y="990"/>
                        <a:pt x="230" y="1018"/>
                        <a:pt x="210" y="1048"/>
                      </a:cubicBezTo>
                      <a:cubicBezTo>
                        <a:pt x="201" y="1061"/>
                        <a:pt x="206" y="1082"/>
                        <a:pt x="195" y="1093"/>
                      </a:cubicBezTo>
                      <a:cubicBezTo>
                        <a:pt x="170" y="1118"/>
                        <a:pt x="135" y="1133"/>
                        <a:pt x="105" y="1153"/>
                      </a:cubicBezTo>
                      <a:cubicBezTo>
                        <a:pt x="76" y="1172"/>
                        <a:pt x="35" y="1153"/>
                        <a:pt x="0" y="1153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</p:grpSp>
      <p:sp>
        <p:nvSpPr>
          <p:cNvPr id="51226" name="AutoShape 26"/>
          <p:cNvSpPr>
            <a:spLocks noChangeArrowheads="1"/>
          </p:cNvSpPr>
          <p:nvPr/>
        </p:nvSpPr>
        <p:spPr bwMode="auto">
          <a:xfrm>
            <a:off x="6858000" y="2971800"/>
            <a:ext cx="3505200" cy="1371600"/>
          </a:xfrm>
          <a:prstGeom prst="wedgeEllipseCallout">
            <a:avLst>
              <a:gd name="adj1" fmla="val -73551"/>
              <a:gd name="adj2" fmla="val -84954"/>
            </a:avLst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Nêu cách lên kim?</a:t>
            </a:r>
          </a:p>
        </p:txBody>
      </p:sp>
      <p:sp>
        <p:nvSpPr>
          <p:cNvPr id="51227" name="AutoShape 27"/>
          <p:cNvSpPr>
            <a:spLocks noChangeArrowheads="1"/>
          </p:cNvSpPr>
          <p:nvPr/>
        </p:nvSpPr>
        <p:spPr bwMode="auto">
          <a:xfrm>
            <a:off x="6324600" y="609600"/>
            <a:ext cx="4191000" cy="1828800"/>
          </a:xfrm>
          <a:prstGeom prst="wedgeEllipseCallout">
            <a:avLst>
              <a:gd name="adj1" fmla="val -60301"/>
              <a:gd name="adj2" fmla="val 29949"/>
            </a:avLst>
          </a:prstGeom>
          <a:solidFill>
            <a:schemeClr val="accent2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Đâm mũi kim từ phía dưới xiên lên trên mặt vải.</a:t>
            </a:r>
          </a:p>
        </p:txBody>
      </p:sp>
      <p:sp>
        <p:nvSpPr>
          <p:cNvPr id="51228" name="AutoShape 28"/>
          <p:cNvSpPr>
            <a:spLocks noChangeArrowheads="1"/>
          </p:cNvSpPr>
          <p:nvPr/>
        </p:nvSpPr>
        <p:spPr bwMode="auto">
          <a:xfrm>
            <a:off x="6934200" y="3124200"/>
            <a:ext cx="3505200" cy="1600200"/>
          </a:xfrm>
          <a:prstGeom prst="wedgeEllipseCallout">
            <a:avLst>
              <a:gd name="adj1" fmla="val -93523"/>
              <a:gd name="adj2" fmla="val 55852"/>
            </a:avLst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Nêu cách xuống kim?</a:t>
            </a:r>
          </a:p>
        </p:txBody>
      </p:sp>
      <p:sp>
        <p:nvSpPr>
          <p:cNvPr id="51229" name="AutoShape 29"/>
          <p:cNvSpPr>
            <a:spLocks noChangeArrowheads="1"/>
          </p:cNvSpPr>
          <p:nvPr/>
        </p:nvSpPr>
        <p:spPr bwMode="auto">
          <a:xfrm>
            <a:off x="6172200" y="3200400"/>
            <a:ext cx="4343400" cy="1752600"/>
          </a:xfrm>
          <a:prstGeom prst="wedgeEllipseCallout">
            <a:avLst>
              <a:gd name="adj1" fmla="val -66120"/>
              <a:gd name="adj2" fmla="val 40852"/>
            </a:avLst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Đâm mũi kim từ trên xiên xuống dưới mặt vải.</a:t>
            </a:r>
          </a:p>
        </p:txBody>
      </p:sp>
    </p:spTree>
    <p:extLst>
      <p:ext uri="{BB962C8B-B14F-4D97-AF65-F5344CB8AC3E}">
        <p14:creationId xmlns:p14="http://schemas.microsoft.com/office/powerpoint/2010/main" val="7557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6" grpId="0" animBg="1"/>
      <p:bldP spid="51226" grpId="1" animBg="1"/>
      <p:bldP spid="51227" grpId="0" animBg="1"/>
      <p:bldP spid="51228" grpId="0" animBg="1"/>
      <p:bldP spid="51228" grpId="1" animBg="1"/>
      <p:bldP spid="512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914400"/>
            <a:ext cx="4038600" cy="1905000"/>
            <a:chOff x="1818" y="2539"/>
            <a:chExt cx="7983" cy="4540"/>
          </a:xfrm>
        </p:grpSpPr>
        <p:grpSp>
          <p:nvGrpSpPr>
            <p:cNvPr id="10319" name="Group 28"/>
            <p:cNvGrpSpPr>
              <a:grpSpLocks/>
            </p:cNvGrpSpPr>
            <p:nvPr/>
          </p:nvGrpSpPr>
          <p:grpSpPr bwMode="auto">
            <a:xfrm>
              <a:off x="2561" y="2539"/>
              <a:ext cx="7240" cy="4540"/>
              <a:chOff x="2271" y="1135"/>
              <a:chExt cx="6248" cy="4540"/>
            </a:xfrm>
          </p:grpSpPr>
          <p:sp>
            <p:nvSpPr>
              <p:cNvPr id="10326" name="Rectangle 29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10      9       8      7       6       5      4       3       2      1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7" name="Line 30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0328" name="Group 31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0329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0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1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2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3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4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5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6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7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38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0320" name="Group 42"/>
            <p:cNvGrpSpPr>
              <a:grpSpLocks/>
            </p:cNvGrpSpPr>
            <p:nvPr/>
          </p:nvGrpSpPr>
          <p:grpSpPr bwMode="auto">
            <a:xfrm>
              <a:off x="1818" y="2847"/>
              <a:ext cx="7609" cy="2145"/>
              <a:chOff x="1818" y="2847"/>
              <a:chExt cx="7609" cy="2145"/>
            </a:xfrm>
          </p:grpSpPr>
          <p:grpSp>
            <p:nvGrpSpPr>
              <p:cNvPr id="10321" name="Group 43"/>
              <p:cNvGrpSpPr>
                <a:grpSpLocks/>
              </p:cNvGrpSpPr>
              <p:nvPr/>
            </p:nvGrpSpPr>
            <p:grpSpPr bwMode="auto">
              <a:xfrm>
                <a:off x="1818" y="3191"/>
                <a:ext cx="4964" cy="1218"/>
                <a:chOff x="-337" y="1019"/>
                <a:chExt cx="10792" cy="5311"/>
              </a:xfrm>
            </p:grpSpPr>
            <p:sp>
              <p:nvSpPr>
                <p:cNvPr id="10324" name="Freeform 44"/>
                <p:cNvSpPr>
                  <a:spLocks/>
                </p:cNvSpPr>
                <p:nvPr/>
              </p:nvSpPr>
              <p:spPr bwMode="auto">
                <a:xfrm>
                  <a:off x="-337" y="1019"/>
                  <a:ext cx="10792" cy="5311"/>
                </a:xfrm>
                <a:custGeom>
                  <a:avLst/>
                  <a:gdLst>
                    <a:gd name="T0" fmla="*/ 10189 w 10792"/>
                    <a:gd name="T1" fmla="*/ 5258 h 5311"/>
                    <a:gd name="T2" fmla="*/ 0 w 10792"/>
                    <a:gd name="T3" fmla="*/ 0 h 5311"/>
                    <a:gd name="T4" fmla="*/ 10439 w 10792"/>
                    <a:gd name="T5" fmla="*/ 4507 h 5311"/>
                    <a:gd name="T6" fmla="*/ 10642 w 10792"/>
                    <a:gd name="T7" fmla="*/ 4621 h 5311"/>
                    <a:gd name="T8" fmla="*/ 10732 w 10792"/>
                    <a:gd name="T9" fmla="*/ 4696 h 5311"/>
                    <a:gd name="T10" fmla="*/ 10762 w 10792"/>
                    <a:gd name="T11" fmla="*/ 4756 h 5311"/>
                    <a:gd name="T12" fmla="*/ 10792 w 10792"/>
                    <a:gd name="T13" fmla="*/ 4861 h 5311"/>
                    <a:gd name="T14" fmla="*/ 10792 w 10792"/>
                    <a:gd name="T15" fmla="*/ 4936 h 5311"/>
                    <a:gd name="T16" fmla="*/ 10777 w 10792"/>
                    <a:gd name="T17" fmla="*/ 5041 h 5311"/>
                    <a:gd name="T18" fmla="*/ 10747 w 10792"/>
                    <a:gd name="T19" fmla="*/ 5146 h 5311"/>
                    <a:gd name="T20" fmla="*/ 10642 w 10792"/>
                    <a:gd name="T21" fmla="*/ 5236 h 5311"/>
                    <a:gd name="T22" fmla="*/ 10465 w 10792"/>
                    <a:gd name="T23" fmla="*/ 5311 h 5311"/>
                    <a:gd name="T24" fmla="*/ 10189 w 10792"/>
                    <a:gd name="T25" fmla="*/ 5258 h 53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0792"/>
                    <a:gd name="T40" fmla="*/ 0 h 5311"/>
                    <a:gd name="T41" fmla="*/ 10792 w 10792"/>
                    <a:gd name="T42" fmla="*/ 5311 h 53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0792" h="5311">
                      <a:moveTo>
                        <a:pt x="10189" y="5258"/>
                      </a:moveTo>
                      <a:lnTo>
                        <a:pt x="0" y="0"/>
                      </a:lnTo>
                      <a:lnTo>
                        <a:pt x="10439" y="4507"/>
                      </a:lnTo>
                      <a:lnTo>
                        <a:pt x="10642" y="4621"/>
                      </a:lnTo>
                      <a:lnTo>
                        <a:pt x="10732" y="4696"/>
                      </a:lnTo>
                      <a:lnTo>
                        <a:pt x="10762" y="4756"/>
                      </a:lnTo>
                      <a:lnTo>
                        <a:pt x="10792" y="4861"/>
                      </a:lnTo>
                      <a:lnTo>
                        <a:pt x="10792" y="4936"/>
                      </a:lnTo>
                      <a:lnTo>
                        <a:pt x="10777" y="5041"/>
                      </a:lnTo>
                      <a:lnTo>
                        <a:pt x="10747" y="5146"/>
                      </a:lnTo>
                      <a:lnTo>
                        <a:pt x="10642" y="5236"/>
                      </a:lnTo>
                      <a:lnTo>
                        <a:pt x="10465" y="5311"/>
                      </a:lnTo>
                      <a:lnTo>
                        <a:pt x="10189" y="525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25" name="Freeform 45"/>
                <p:cNvSpPr>
                  <a:spLocks/>
                </p:cNvSpPr>
                <p:nvPr/>
              </p:nvSpPr>
              <p:spPr bwMode="auto">
                <a:xfrm>
                  <a:off x="9300" y="5580"/>
                  <a:ext cx="930" cy="555"/>
                </a:xfrm>
                <a:custGeom>
                  <a:avLst/>
                  <a:gdLst>
                    <a:gd name="T0" fmla="*/ 0 w 930"/>
                    <a:gd name="T1" fmla="*/ 0 h 555"/>
                    <a:gd name="T2" fmla="*/ 646 w 930"/>
                    <a:gd name="T3" fmla="*/ 524 h 555"/>
                    <a:gd name="T4" fmla="*/ 825 w 930"/>
                    <a:gd name="T5" fmla="*/ 555 h 555"/>
                    <a:gd name="T6" fmla="*/ 930 w 930"/>
                    <a:gd name="T7" fmla="*/ 420 h 555"/>
                    <a:gd name="T8" fmla="*/ 915 w 930"/>
                    <a:gd name="T9" fmla="*/ 255 h 555"/>
                    <a:gd name="T10" fmla="*/ 759 w 930"/>
                    <a:gd name="T11" fmla="*/ 185 h 555"/>
                    <a:gd name="T12" fmla="*/ 0 w 930"/>
                    <a:gd name="T13" fmla="*/ 0 h 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30"/>
                    <a:gd name="T22" fmla="*/ 0 h 555"/>
                    <a:gd name="T23" fmla="*/ 930 w 930"/>
                    <a:gd name="T24" fmla="*/ 555 h 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30" h="555">
                      <a:moveTo>
                        <a:pt x="0" y="0"/>
                      </a:moveTo>
                      <a:lnTo>
                        <a:pt x="646" y="524"/>
                      </a:lnTo>
                      <a:lnTo>
                        <a:pt x="825" y="555"/>
                      </a:lnTo>
                      <a:lnTo>
                        <a:pt x="930" y="420"/>
                      </a:lnTo>
                      <a:lnTo>
                        <a:pt x="915" y="255"/>
                      </a:lnTo>
                      <a:lnTo>
                        <a:pt x="759" y="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  <p:sp>
            <p:nvSpPr>
              <p:cNvPr id="10322" name="Freeform 46"/>
              <p:cNvSpPr>
                <a:spLocks/>
              </p:cNvSpPr>
              <p:nvPr/>
            </p:nvSpPr>
            <p:spPr bwMode="auto">
              <a:xfrm>
                <a:off x="6782" y="3510"/>
                <a:ext cx="1513" cy="855"/>
              </a:xfrm>
              <a:custGeom>
                <a:avLst/>
                <a:gdLst>
                  <a:gd name="T0" fmla="*/ 0 w 1513"/>
                  <a:gd name="T1" fmla="*/ 854 h 855"/>
                  <a:gd name="T2" fmla="*/ 103 w 1513"/>
                  <a:gd name="T3" fmla="*/ 855 h 855"/>
                  <a:gd name="T4" fmla="*/ 193 w 1513"/>
                  <a:gd name="T5" fmla="*/ 825 h 855"/>
                  <a:gd name="T6" fmla="*/ 328 w 1513"/>
                  <a:gd name="T7" fmla="*/ 780 h 855"/>
                  <a:gd name="T8" fmla="*/ 433 w 1513"/>
                  <a:gd name="T9" fmla="*/ 705 h 855"/>
                  <a:gd name="T10" fmla="*/ 508 w 1513"/>
                  <a:gd name="T11" fmla="*/ 645 h 855"/>
                  <a:gd name="T12" fmla="*/ 583 w 1513"/>
                  <a:gd name="T13" fmla="*/ 525 h 855"/>
                  <a:gd name="T14" fmla="*/ 718 w 1513"/>
                  <a:gd name="T15" fmla="*/ 270 h 855"/>
                  <a:gd name="T16" fmla="*/ 838 w 1513"/>
                  <a:gd name="T17" fmla="*/ 120 h 855"/>
                  <a:gd name="T18" fmla="*/ 898 w 1513"/>
                  <a:gd name="T19" fmla="*/ 60 h 855"/>
                  <a:gd name="T20" fmla="*/ 973 w 1513"/>
                  <a:gd name="T21" fmla="*/ 30 h 855"/>
                  <a:gd name="T22" fmla="*/ 1033 w 1513"/>
                  <a:gd name="T23" fmla="*/ 0 h 855"/>
                  <a:gd name="T24" fmla="*/ 1138 w 1513"/>
                  <a:gd name="T25" fmla="*/ 30 h 855"/>
                  <a:gd name="T26" fmla="*/ 1213 w 1513"/>
                  <a:gd name="T27" fmla="*/ 75 h 855"/>
                  <a:gd name="T28" fmla="*/ 1258 w 1513"/>
                  <a:gd name="T29" fmla="*/ 240 h 855"/>
                  <a:gd name="T30" fmla="*/ 1303 w 1513"/>
                  <a:gd name="T31" fmla="*/ 330 h 855"/>
                  <a:gd name="T32" fmla="*/ 1348 w 1513"/>
                  <a:gd name="T33" fmla="*/ 345 h 855"/>
                  <a:gd name="T34" fmla="*/ 1423 w 1513"/>
                  <a:gd name="T35" fmla="*/ 360 h 855"/>
                  <a:gd name="T36" fmla="*/ 1513 w 1513"/>
                  <a:gd name="T37" fmla="*/ 330 h 8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13"/>
                  <a:gd name="T58" fmla="*/ 0 h 855"/>
                  <a:gd name="T59" fmla="*/ 1513 w 1513"/>
                  <a:gd name="T60" fmla="*/ 855 h 8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13" h="855">
                    <a:moveTo>
                      <a:pt x="0" y="854"/>
                    </a:moveTo>
                    <a:lnTo>
                      <a:pt x="103" y="855"/>
                    </a:lnTo>
                    <a:lnTo>
                      <a:pt x="193" y="825"/>
                    </a:lnTo>
                    <a:lnTo>
                      <a:pt x="328" y="780"/>
                    </a:lnTo>
                    <a:lnTo>
                      <a:pt x="433" y="705"/>
                    </a:lnTo>
                    <a:lnTo>
                      <a:pt x="508" y="645"/>
                    </a:lnTo>
                    <a:lnTo>
                      <a:pt x="583" y="525"/>
                    </a:lnTo>
                    <a:lnTo>
                      <a:pt x="718" y="270"/>
                    </a:lnTo>
                    <a:lnTo>
                      <a:pt x="838" y="120"/>
                    </a:lnTo>
                    <a:lnTo>
                      <a:pt x="898" y="60"/>
                    </a:lnTo>
                    <a:lnTo>
                      <a:pt x="973" y="30"/>
                    </a:lnTo>
                    <a:lnTo>
                      <a:pt x="1033" y="0"/>
                    </a:lnTo>
                    <a:lnTo>
                      <a:pt x="1138" y="30"/>
                    </a:lnTo>
                    <a:lnTo>
                      <a:pt x="1213" y="75"/>
                    </a:lnTo>
                    <a:lnTo>
                      <a:pt x="1258" y="240"/>
                    </a:lnTo>
                    <a:lnTo>
                      <a:pt x="1303" y="330"/>
                    </a:lnTo>
                    <a:lnTo>
                      <a:pt x="1348" y="345"/>
                    </a:lnTo>
                    <a:lnTo>
                      <a:pt x="1423" y="360"/>
                    </a:lnTo>
                    <a:lnTo>
                      <a:pt x="1513" y="33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323" name="Freeform 47"/>
              <p:cNvSpPr>
                <a:spLocks/>
              </p:cNvSpPr>
              <p:nvPr/>
            </p:nvSpPr>
            <p:spPr bwMode="auto">
              <a:xfrm>
                <a:off x="6556" y="2847"/>
                <a:ext cx="2871" cy="2145"/>
              </a:xfrm>
              <a:custGeom>
                <a:avLst/>
                <a:gdLst>
                  <a:gd name="T0" fmla="*/ 2564 w 2871"/>
                  <a:gd name="T1" fmla="*/ 2145 h 2145"/>
                  <a:gd name="T2" fmla="*/ 2684 w 2871"/>
                  <a:gd name="T3" fmla="*/ 1971 h 2145"/>
                  <a:gd name="T4" fmla="*/ 2729 w 2871"/>
                  <a:gd name="T5" fmla="*/ 1761 h 2145"/>
                  <a:gd name="T6" fmla="*/ 2776 w 2871"/>
                  <a:gd name="T7" fmla="*/ 1665 h 2145"/>
                  <a:gd name="T8" fmla="*/ 2790 w 2871"/>
                  <a:gd name="T9" fmla="*/ 1620 h 2145"/>
                  <a:gd name="T10" fmla="*/ 2818 w 2871"/>
                  <a:gd name="T11" fmla="*/ 1470 h 2145"/>
                  <a:gd name="T12" fmla="*/ 2762 w 2871"/>
                  <a:gd name="T13" fmla="*/ 840 h 2145"/>
                  <a:gd name="T14" fmla="*/ 2663 w 2871"/>
                  <a:gd name="T15" fmla="*/ 630 h 2145"/>
                  <a:gd name="T16" fmla="*/ 2578 w 2871"/>
                  <a:gd name="T17" fmla="*/ 495 h 2145"/>
                  <a:gd name="T18" fmla="*/ 2550 w 2871"/>
                  <a:gd name="T19" fmla="*/ 450 h 2145"/>
                  <a:gd name="T20" fmla="*/ 2408 w 2871"/>
                  <a:gd name="T21" fmla="*/ 375 h 2145"/>
                  <a:gd name="T22" fmla="*/ 2295 w 2871"/>
                  <a:gd name="T23" fmla="*/ 285 h 2145"/>
                  <a:gd name="T24" fmla="*/ 2026 w 2871"/>
                  <a:gd name="T25" fmla="*/ 180 h 2145"/>
                  <a:gd name="T26" fmla="*/ 1829 w 2871"/>
                  <a:gd name="T27" fmla="*/ 105 h 2145"/>
                  <a:gd name="T28" fmla="*/ 1461 w 2871"/>
                  <a:gd name="T29" fmla="*/ 0 h 2145"/>
                  <a:gd name="T30" fmla="*/ 825 w 2871"/>
                  <a:gd name="T31" fmla="*/ 60 h 2145"/>
                  <a:gd name="T32" fmla="*/ 782 w 2871"/>
                  <a:gd name="T33" fmla="*/ 90 h 2145"/>
                  <a:gd name="T34" fmla="*/ 726 w 2871"/>
                  <a:gd name="T35" fmla="*/ 105 h 2145"/>
                  <a:gd name="T36" fmla="*/ 697 w 2871"/>
                  <a:gd name="T37" fmla="*/ 150 h 2145"/>
                  <a:gd name="T38" fmla="*/ 613 w 2871"/>
                  <a:gd name="T39" fmla="*/ 195 h 2145"/>
                  <a:gd name="T40" fmla="*/ 528 w 2871"/>
                  <a:gd name="T41" fmla="*/ 255 h 2145"/>
                  <a:gd name="T42" fmla="*/ 429 w 2871"/>
                  <a:gd name="T43" fmla="*/ 330 h 2145"/>
                  <a:gd name="T44" fmla="*/ 358 w 2871"/>
                  <a:gd name="T45" fmla="*/ 420 h 2145"/>
                  <a:gd name="T46" fmla="*/ 203 w 2871"/>
                  <a:gd name="T47" fmla="*/ 630 h 2145"/>
                  <a:gd name="T48" fmla="*/ 104 w 2871"/>
                  <a:gd name="T49" fmla="*/ 810 h 2145"/>
                  <a:gd name="T50" fmla="*/ 47 w 2871"/>
                  <a:gd name="T51" fmla="*/ 1020 h 2145"/>
                  <a:gd name="T52" fmla="*/ 75 w 2871"/>
                  <a:gd name="T53" fmla="*/ 1485 h 21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871"/>
                  <a:gd name="T82" fmla="*/ 0 h 2145"/>
                  <a:gd name="T83" fmla="*/ 2871 w 2871"/>
                  <a:gd name="T84" fmla="*/ 2145 h 214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871" h="2145">
                    <a:moveTo>
                      <a:pt x="2564" y="2145"/>
                    </a:moveTo>
                    <a:cubicBezTo>
                      <a:pt x="2625" y="2096"/>
                      <a:pt x="2641" y="2039"/>
                      <a:pt x="2684" y="1971"/>
                    </a:cubicBezTo>
                    <a:cubicBezTo>
                      <a:pt x="2699" y="1906"/>
                      <a:pt x="2709" y="1825"/>
                      <a:pt x="2729" y="1761"/>
                    </a:cubicBezTo>
                    <a:cubicBezTo>
                      <a:pt x="2733" y="1726"/>
                      <a:pt x="2769" y="1700"/>
                      <a:pt x="2776" y="1665"/>
                    </a:cubicBezTo>
                    <a:cubicBezTo>
                      <a:pt x="2779" y="1649"/>
                      <a:pt x="2786" y="1635"/>
                      <a:pt x="2790" y="1620"/>
                    </a:cubicBezTo>
                    <a:cubicBezTo>
                      <a:pt x="2800" y="1570"/>
                      <a:pt x="2818" y="1470"/>
                      <a:pt x="2818" y="1470"/>
                    </a:cubicBezTo>
                    <a:cubicBezTo>
                      <a:pt x="2814" y="1311"/>
                      <a:pt x="2871" y="1013"/>
                      <a:pt x="2762" y="840"/>
                    </a:cubicBezTo>
                    <a:cubicBezTo>
                      <a:pt x="2743" y="761"/>
                      <a:pt x="2706" y="696"/>
                      <a:pt x="2663" y="630"/>
                    </a:cubicBezTo>
                    <a:cubicBezTo>
                      <a:pt x="2663" y="630"/>
                      <a:pt x="2592" y="518"/>
                      <a:pt x="2578" y="495"/>
                    </a:cubicBezTo>
                    <a:cubicBezTo>
                      <a:pt x="2568" y="480"/>
                      <a:pt x="2565" y="458"/>
                      <a:pt x="2550" y="450"/>
                    </a:cubicBezTo>
                    <a:cubicBezTo>
                      <a:pt x="2501" y="424"/>
                      <a:pt x="2459" y="393"/>
                      <a:pt x="2408" y="375"/>
                    </a:cubicBezTo>
                    <a:cubicBezTo>
                      <a:pt x="2371" y="345"/>
                      <a:pt x="2338" y="304"/>
                      <a:pt x="2295" y="285"/>
                    </a:cubicBezTo>
                    <a:cubicBezTo>
                      <a:pt x="2206" y="247"/>
                      <a:pt x="2116" y="218"/>
                      <a:pt x="2026" y="180"/>
                    </a:cubicBezTo>
                    <a:cubicBezTo>
                      <a:pt x="1958" y="151"/>
                      <a:pt x="1902" y="121"/>
                      <a:pt x="1829" y="105"/>
                    </a:cubicBezTo>
                    <a:cubicBezTo>
                      <a:pt x="1710" y="42"/>
                      <a:pt x="1591" y="23"/>
                      <a:pt x="1461" y="0"/>
                    </a:cubicBezTo>
                    <a:cubicBezTo>
                      <a:pt x="1186" y="9"/>
                      <a:pt x="1057" y="11"/>
                      <a:pt x="825" y="60"/>
                    </a:cubicBezTo>
                    <a:cubicBezTo>
                      <a:pt x="811" y="70"/>
                      <a:pt x="798" y="83"/>
                      <a:pt x="782" y="90"/>
                    </a:cubicBezTo>
                    <a:cubicBezTo>
                      <a:pt x="764" y="98"/>
                      <a:pt x="742" y="94"/>
                      <a:pt x="726" y="105"/>
                    </a:cubicBezTo>
                    <a:cubicBezTo>
                      <a:pt x="712" y="115"/>
                      <a:pt x="710" y="137"/>
                      <a:pt x="697" y="150"/>
                    </a:cubicBezTo>
                    <a:cubicBezTo>
                      <a:pt x="670" y="179"/>
                      <a:pt x="648" y="183"/>
                      <a:pt x="613" y="195"/>
                    </a:cubicBezTo>
                    <a:cubicBezTo>
                      <a:pt x="514" y="300"/>
                      <a:pt x="623" y="197"/>
                      <a:pt x="528" y="255"/>
                    </a:cubicBezTo>
                    <a:cubicBezTo>
                      <a:pt x="493" y="276"/>
                      <a:pt x="463" y="306"/>
                      <a:pt x="429" y="330"/>
                    </a:cubicBezTo>
                    <a:cubicBezTo>
                      <a:pt x="328" y="491"/>
                      <a:pt x="485" y="247"/>
                      <a:pt x="358" y="420"/>
                    </a:cubicBezTo>
                    <a:cubicBezTo>
                      <a:pt x="304" y="495"/>
                      <a:pt x="277" y="577"/>
                      <a:pt x="203" y="630"/>
                    </a:cubicBezTo>
                    <a:cubicBezTo>
                      <a:pt x="181" y="698"/>
                      <a:pt x="140" y="751"/>
                      <a:pt x="104" y="810"/>
                    </a:cubicBezTo>
                    <a:cubicBezTo>
                      <a:pt x="73" y="859"/>
                      <a:pt x="58" y="960"/>
                      <a:pt x="47" y="1020"/>
                    </a:cubicBezTo>
                    <a:cubicBezTo>
                      <a:pt x="61" y="1466"/>
                      <a:pt x="0" y="1325"/>
                      <a:pt x="75" y="148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1828800" y="4648200"/>
            <a:ext cx="4191000" cy="1892300"/>
            <a:chOff x="1584" y="1245"/>
            <a:chExt cx="8691" cy="4540"/>
          </a:xfrm>
        </p:grpSpPr>
        <p:grpSp>
          <p:nvGrpSpPr>
            <p:cNvPr id="10296" name="Group 49"/>
            <p:cNvGrpSpPr>
              <a:grpSpLocks/>
            </p:cNvGrpSpPr>
            <p:nvPr/>
          </p:nvGrpSpPr>
          <p:grpSpPr bwMode="auto">
            <a:xfrm>
              <a:off x="1584" y="1245"/>
              <a:ext cx="7240" cy="4540"/>
              <a:chOff x="2271" y="1135"/>
              <a:chExt cx="6248" cy="4540"/>
            </a:xfrm>
          </p:grpSpPr>
          <p:sp>
            <p:nvSpPr>
              <p:cNvPr id="10306" name="Rectangle 50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10      9      8      7      6      5      4       3       2      1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7" name="Line 51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0308" name="Group 52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0309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0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1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4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5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18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0297" name="Group 63"/>
            <p:cNvGrpSpPr>
              <a:grpSpLocks/>
            </p:cNvGrpSpPr>
            <p:nvPr/>
          </p:nvGrpSpPr>
          <p:grpSpPr bwMode="auto">
            <a:xfrm>
              <a:off x="4440" y="3480"/>
              <a:ext cx="5835" cy="2183"/>
              <a:chOff x="4440" y="3480"/>
              <a:chExt cx="5835" cy="2183"/>
            </a:xfrm>
          </p:grpSpPr>
          <p:grpSp>
            <p:nvGrpSpPr>
              <p:cNvPr id="10298" name="Group 64"/>
              <p:cNvGrpSpPr>
                <a:grpSpLocks/>
              </p:cNvGrpSpPr>
              <p:nvPr/>
            </p:nvGrpSpPr>
            <p:grpSpPr bwMode="auto">
              <a:xfrm>
                <a:off x="4440" y="3480"/>
                <a:ext cx="5198" cy="218"/>
                <a:chOff x="4440" y="3480"/>
                <a:chExt cx="5198" cy="218"/>
              </a:xfrm>
            </p:grpSpPr>
            <p:sp>
              <p:nvSpPr>
                <p:cNvPr id="10301" name="Freeform 65"/>
                <p:cNvSpPr>
                  <a:spLocks/>
                </p:cNvSpPr>
                <p:nvPr/>
              </p:nvSpPr>
              <p:spPr bwMode="auto">
                <a:xfrm>
                  <a:off x="4440" y="3630"/>
                  <a:ext cx="1095" cy="68"/>
                </a:xfrm>
                <a:custGeom>
                  <a:avLst/>
                  <a:gdLst>
                    <a:gd name="T0" fmla="*/ 1093 w 1095"/>
                    <a:gd name="T1" fmla="*/ 68 h 68"/>
                    <a:gd name="T2" fmla="*/ 0 w 1095"/>
                    <a:gd name="T3" fmla="*/ 60 h 68"/>
                    <a:gd name="T4" fmla="*/ 1095 w 1095"/>
                    <a:gd name="T5" fmla="*/ 0 h 68"/>
                    <a:gd name="T6" fmla="*/ 1093 w 1095"/>
                    <a:gd name="T7" fmla="*/ 68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5"/>
                    <a:gd name="T13" fmla="*/ 0 h 68"/>
                    <a:gd name="T14" fmla="*/ 1095 w 1095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5" h="68">
                      <a:moveTo>
                        <a:pt x="1093" y="68"/>
                      </a:moveTo>
                      <a:lnTo>
                        <a:pt x="0" y="60"/>
                      </a:lnTo>
                      <a:lnTo>
                        <a:pt x="1095" y="0"/>
                      </a:lnTo>
                      <a:lnTo>
                        <a:pt x="1093" y="6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302" name="Freeform 66"/>
                <p:cNvSpPr>
                  <a:spLocks/>
                </p:cNvSpPr>
                <p:nvPr/>
              </p:nvSpPr>
              <p:spPr bwMode="auto">
                <a:xfrm>
                  <a:off x="6195" y="3585"/>
                  <a:ext cx="645" cy="113"/>
                </a:xfrm>
                <a:custGeom>
                  <a:avLst/>
                  <a:gdLst>
                    <a:gd name="T0" fmla="*/ 641 w 645"/>
                    <a:gd name="T1" fmla="*/ 113 h 113"/>
                    <a:gd name="T2" fmla="*/ 0 w 645"/>
                    <a:gd name="T3" fmla="*/ 105 h 113"/>
                    <a:gd name="T4" fmla="*/ 0 w 645"/>
                    <a:gd name="T5" fmla="*/ 90 h 113"/>
                    <a:gd name="T6" fmla="*/ 0 w 645"/>
                    <a:gd name="T7" fmla="*/ 30 h 113"/>
                    <a:gd name="T8" fmla="*/ 645 w 645"/>
                    <a:gd name="T9" fmla="*/ 0 h 113"/>
                    <a:gd name="T10" fmla="*/ 641 w 645"/>
                    <a:gd name="T11" fmla="*/ 113 h 1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5"/>
                    <a:gd name="T19" fmla="*/ 0 h 113"/>
                    <a:gd name="T20" fmla="*/ 645 w 645"/>
                    <a:gd name="T21" fmla="*/ 113 h 1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5" h="113">
                      <a:moveTo>
                        <a:pt x="641" y="113"/>
                      </a:moveTo>
                      <a:lnTo>
                        <a:pt x="0" y="105"/>
                      </a:lnTo>
                      <a:lnTo>
                        <a:pt x="0" y="90"/>
                      </a:lnTo>
                      <a:lnTo>
                        <a:pt x="0" y="30"/>
                      </a:lnTo>
                      <a:lnTo>
                        <a:pt x="645" y="0"/>
                      </a:lnTo>
                      <a:lnTo>
                        <a:pt x="641" y="113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0303" name="Group 67"/>
                <p:cNvGrpSpPr>
                  <a:grpSpLocks/>
                </p:cNvGrpSpPr>
                <p:nvPr/>
              </p:nvGrpSpPr>
              <p:grpSpPr bwMode="auto">
                <a:xfrm>
                  <a:off x="7500" y="3480"/>
                  <a:ext cx="2138" cy="218"/>
                  <a:chOff x="7500" y="3480"/>
                  <a:chExt cx="2138" cy="218"/>
                </a:xfrm>
              </p:grpSpPr>
              <p:sp>
                <p:nvSpPr>
                  <p:cNvPr id="10304" name="Freeform 68"/>
                  <p:cNvSpPr>
                    <a:spLocks/>
                  </p:cNvSpPr>
                  <p:nvPr/>
                </p:nvSpPr>
                <p:spPr bwMode="auto">
                  <a:xfrm>
                    <a:off x="7500" y="3480"/>
                    <a:ext cx="2138" cy="218"/>
                  </a:xfrm>
                  <a:custGeom>
                    <a:avLst/>
                    <a:gdLst>
                      <a:gd name="T0" fmla="*/ 8 w 2138"/>
                      <a:gd name="T1" fmla="*/ 218 h 218"/>
                      <a:gd name="T2" fmla="*/ 1836 w 2138"/>
                      <a:gd name="T3" fmla="*/ 218 h 218"/>
                      <a:gd name="T4" fmla="*/ 1935 w 2138"/>
                      <a:gd name="T5" fmla="*/ 216 h 218"/>
                      <a:gd name="T6" fmla="*/ 1990 w 2138"/>
                      <a:gd name="T7" fmla="*/ 211 h 218"/>
                      <a:gd name="T8" fmla="*/ 2024 w 2138"/>
                      <a:gd name="T9" fmla="*/ 209 h 218"/>
                      <a:gd name="T10" fmla="*/ 2062 w 2138"/>
                      <a:gd name="T11" fmla="*/ 197 h 218"/>
                      <a:gd name="T12" fmla="*/ 2091 w 2138"/>
                      <a:gd name="T13" fmla="*/ 180 h 218"/>
                      <a:gd name="T14" fmla="*/ 2117 w 2138"/>
                      <a:gd name="T15" fmla="*/ 151 h 218"/>
                      <a:gd name="T16" fmla="*/ 2134 w 2138"/>
                      <a:gd name="T17" fmla="*/ 128 h 218"/>
                      <a:gd name="T18" fmla="*/ 2138 w 2138"/>
                      <a:gd name="T19" fmla="*/ 90 h 218"/>
                      <a:gd name="T20" fmla="*/ 2123 w 2138"/>
                      <a:gd name="T21" fmla="*/ 75 h 218"/>
                      <a:gd name="T22" fmla="*/ 2123 w 2138"/>
                      <a:gd name="T23" fmla="*/ 75 h 218"/>
                      <a:gd name="T24" fmla="*/ 2115 w 2138"/>
                      <a:gd name="T25" fmla="*/ 60 h 218"/>
                      <a:gd name="T26" fmla="*/ 2085 w 2138"/>
                      <a:gd name="T27" fmla="*/ 23 h 218"/>
                      <a:gd name="T28" fmla="*/ 2048 w 2138"/>
                      <a:gd name="T29" fmla="*/ 8 h 218"/>
                      <a:gd name="T30" fmla="*/ 1995 w 2138"/>
                      <a:gd name="T31" fmla="*/ 0 h 218"/>
                      <a:gd name="T32" fmla="*/ 1838 w 2138"/>
                      <a:gd name="T33" fmla="*/ 8 h 218"/>
                      <a:gd name="T34" fmla="*/ 0 w 2138"/>
                      <a:gd name="T35" fmla="*/ 120 h 218"/>
                      <a:gd name="T36" fmla="*/ 8 w 2138"/>
                      <a:gd name="T37" fmla="*/ 218 h 21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138"/>
                      <a:gd name="T58" fmla="*/ 0 h 218"/>
                      <a:gd name="T59" fmla="*/ 2138 w 2138"/>
                      <a:gd name="T60" fmla="*/ 218 h 21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138" h="218">
                        <a:moveTo>
                          <a:pt x="8" y="218"/>
                        </a:moveTo>
                        <a:lnTo>
                          <a:pt x="1836" y="218"/>
                        </a:lnTo>
                        <a:lnTo>
                          <a:pt x="1935" y="216"/>
                        </a:lnTo>
                        <a:lnTo>
                          <a:pt x="1990" y="211"/>
                        </a:lnTo>
                        <a:lnTo>
                          <a:pt x="2024" y="209"/>
                        </a:lnTo>
                        <a:lnTo>
                          <a:pt x="2062" y="197"/>
                        </a:lnTo>
                        <a:lnTo>
                          <a:pt x="2091" y="180"/>
                        </a:lnTo>
                        <a:lnTo>
                          <a:pt x="2117" y="151"/>
                        </a:lnTo>
                        <a:lnTo>
                          <a:pt x="2134" y="128"/>
                        </a:lnTo>
                        <a:lnTo>
                          <a:pt x="2138" y="90"/>
                        </a:lnTo>
                        <a:lnTo>
                          <a:pt x="2123" y="75"/>
                        </a:lnTo>
                        <a:lnTo>
                          <a:pt x="2115" y="60"/>
                        </a:lnTo>
                        <a:lnTo>
                          <a:pt x="2085" y="23"/>
                        </a:lnTo>
                        <a:lnTo>
                          <a:pt x="2048" y="8"/>
                        </a:lnTo>
                        <a:lnTo>
                          <a:pt x="1995" y="0"/>
                        </a:lnTo>
                        <a:lnTo>
                          <a:pt x="1838" y="8"/>
                        </a:lnTo>
                        <a:lnTo>
                          <a:pt x="0" y="120"/>
                        </a:lnTo>
                        <a:lnTo>
                          <a:pt x="8" y="218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305" name="Freeform 69"/>
                  <p:cNvSpPr>
                    <a:spLocks/>
                  </p:cNvSpPr>
                  <p:nvPr/>
                </p:nvSpPr>
                <p:spPr bwMode="auto">
                  <a:xfrm>
                    <a:off x="9185" y="3530"/>
                    <a:ext cx="367" cy="97"/>
                  </a:xfrm>
                  <a:custGeom>
                    <a:avLst/>
                    <a:gdLst>
                      <a:gd name="T0" fmla="*/ 0 w 367"/>
                      <a:gd name="T1" fmla="*/ 60 h 97"/>
                      <a:gd name="T2" fmla="*/ 337 w 367"/>
                      <a:gd name="T3" fmla="*/ 97 h 97"/>
                      <a:gd name="T4" fmla="*/ 367 w 367"/>
                      <a:gd name="T5" fmla="*/ 67 h 97"/>
                      <a:gd name="T6" fmla="*/ 360 w 367"/>
                      <a:gd name="T7" fmla="*/ 22 h 97"/>
                      <a:gd name="T8" fmla="*/ 322 w 367"/>
                      <a:gd name="T9" fmla="*/ 0 h 97"/>
                      <a:gd name="T10" fmla="*/ 0 w 367"/>
                      <a:gd name="T11" fmla="*/ 60 h 9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7"/>
                      <a:gd name="T19" fmla="*/ 0 h 97"/>
                      <a:gd name="T20" fmla="*/ 367 w 367"/>
                      <a:gd name="T21" fmla="*/ 97 h 9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7" h="97">
                        <a:moveTo>
                          <a:pt x="0" y="60"/>
                        </a:moveTo>
                        <a:lnTo>
                          <a:pt x="337" y="97"/>
                        </a:lnTo>
                        <a:lnTo>
                          <a:pt x="367" y="67"/>
                        </a:lnTo>
                        <a:lnTo>
                          <a:pt x="360" y="22"/>
                        </a:lnTo>
                        <a:lnTo>
                          <a:pt x="322" y="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10299" name="Freeform 70"/>
              <p:cNvSpPr>
                <a:spLocks/>
              </p:cNvSpPr>
              <p:nvPr/>
            </p:nvSpPr>
            <p:spPr bwMode="auto">
              <a:xfrm>
                <a:off x="9630" y="3630"/>
                <a:ext cx="645" cy="1920"/>
              </a:xfrm>
              <a:custGeom>
                <a:avLst/>
                <a:gdLst>
                  <a:gd name="T0" fmla="*/ 0 w 645"/>
                  <a:gd name="T1" fmla="*/ 0 h 1920"/>
                  <a:gd name="T2" fmla="*/ 30 w 645"/>
                  <a:gd name="T3" fmla="*/ 120 h 1920"/>
                  <a:gd name="T4" fmla="*/ 60 w 645"/>
                  <a:gd name="T5" fmla="*/ 293 h 1920"/>
                  <a:gd name="T6" fmla="*/ 75 w 645"/>
                  <a:gd name="T7" fmla="*/ 443 h 1920"/>
                  <a:gd name="T8" fmla="*/ 68 w 645"/>
                  <a:gd name="T9" fmla="*/ 660 h 1920"/>
                  <a:gd name="T10" fmla="*/ 83 w 645"/>
                  <a:gd name="T11" fmla="*/ 810 h 1920"/>
                  <a:gd name="T12" fmla="*/ 105 w 645"/>
                  <a:gd name="T13" fmla="*/ 885 h 1920"/>
                  <a:gd name="T14" fmla="*/ 143 w 645"/>
                  <a:gd name="T15" fmla="*/ 983 h 1920"/>
                  <a:gd name="T16" fmla="*/ 233 w 645"/>
                  <a:gd name="T17" fmla="*/ 1088 h 1920"/>
                  <a:gd name="T18" fmla="*/ 323 w 645"/>
                  <a:gd name="T19" fmla="*/ 1148 h 1920"/>
                  <a:gd name="T20" fmla="*/ 420 w 645"/>
                  <a:gd name="T21" fmla="*/ 1253 h 1920"/>
                  <a:gd name="T22" fmla="*/ 503 w 645"/>
                  <a:gd name="T23" fmla="*/ 1410 h 1920"/>
                  <a:gd name="T24" fmla="*/ 645 w 645"/>
                  <a:gd name="T25" fmla="*/ 1920 h 19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45"/>
                  <a:gd name="T40" fmla="*/ 0 h 1920"/>
                  <a:gd name="T41" fmla="*/ 645 w 645"/>
                  <a:gd name="T42" fmla="*/ 1920 h 19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45" h="1920">
                    <a:moveTo>
                      <a:pt x="0" y="0"/>
                    </a:moveTo>
                    <a:lnTo>
                      <a:pt x="30" y="120"/>
                    </a:lnTo>
                    <a:lnTo>
                      <a:pt x="60" y="293"/>
                    </a:lnTo>
                    <a:lnTo>
                      <a:pt x="75" y="443"/>
                    </a:lnTo>
                    <a:lnTo>
                      <a:pt x="68" y="660"/>
                    </a:lnTo>
                    <a:lnTo>
                      <a:pt x="83" y="810"/>
                    </a:lnTo>
                    <a:lnTo>
                      <a:pt x="105" y="885"/>
                    </a:lnTo>
                    <a:lnTo>
                      <a:pt x="143" y="983"/>
                    </a:lnTo>
                    <a:lnTo>
                      <a:pt x="233" y="1088"/>
                    </a:lnTo>
                    <a:lnTo>
                      <a:pt x="323" y="1148"/>
                    </a:lnTo>
                    <a:lnTo>
                      <a:pt x="420" y="1253"/>
                    </a:lnTo>
                    <a:lnTo>
                      <a:pt x="503" y="1410"/>
                    </a:lnTo>
                    <a:lnTo>
                      <a:pt x="645" y="192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300" name="Freeform 71"/>
              <p:cNvSpPr>
                <a:spLocks/>
              </p:cNvSpPr>
              <p:nvPr/>
            </p:nvSpPr>
            <p:spPr bwMode="auto">
              <a:xfrm>
                <a:off x="6776" y="3585"/>
                <a:ext cx="2767" cy="2078"/>
              </a:xfrm>
              <a:custGeom>
                <a:avLst/>
                <a:gdLst>
                  <a:gd name="T0" fmla="*/ 1394 w 2767"/>
                  <a:gd name="T1" fmla="*/ 106 h 2078"/>
                  <a:gd name="T2" fmla="*/ 1320 w 2767"/>
                  <a:gd name="T3" fmla="*/ 255 h 2078"/>
                  <a:gd name="T4" fmla="*/ 1237 w 2767"/>
                  <a:gd name="T5" fmla="*/ 353 h 2078"/>
                  <a:gd name="T6" fmla="*/ 900 w 2767"/>
                  <a:gd name="T7" fmla="*/ 653 h 2078"/>
                  <a:gd name="T8" fmla="*/ 525 w 2767"/>
                  <a:gd name="T9" fmla="*/ 923 h 2078"/>
                  <a:gd name="T10" fmla="*/ 352 w 2767"/>
                  <a:gd name="T11" fmla="*/ 1043 h 2078"/>
                  <a:gd name="T12" fmla="*/ 180 w 2767"/>
                  <a:gd name="T13" fmla="*/ 1208 h 2078"/>
                  <a:gd name="T14" fmla="*/ 82 w 2767"/>
                  <a:gd name="T15" fmla="*/ 1388 h 2078"/>
                  <a:gd name="T16" fmla="*/ 7 w 2767"/>
                  <a:gd name="T17" fmla="*/ 1560 h 2078"/>
                  <a:gd name="T18" fmla="*/ 0 w 2767"/>
                  <a:gd name="T19" fmla="*/ 1755 h 2078"/>
                  <a:gd name="T20" fmla="*/ 37 w 2767"/>
                  <a:gd name="T21" fmla="*/ 1868 h 2078"/>
                  <a:gd name="T22" fmla="*/ 127 w 2767"/>
                  <a:gd name="T23" fmla="*/ 1943 h 2078"/>
                  <a:gd name="T24" fmla="*/ 225 w 2767"/>
                  <a:gd name="T25" fmla="*/ 2010 h 2078"/>
                  <a:gd name="T26" fmla="*/ 360 w 2767"/>
                  <a:gd name="T27" fmla="*/ 2048 h 2078"/>
                  <a:gd name="T28" fmla="*/ 555 w 2767"/>
                  <a:gd name="T29" fmla="*/ 2063 h 2078"/>
                  <a:gd name="T30" fmla="*/ 870 w 2767"/>
                  <a:gd name="T31" fmla="*/ 2078 h 2078"/>
                  <a:gd name="T32" fmla="*/ 1207 w 2767"/>
                  <a:gd name="T33" fmla="*/ 2055 h 2078"/>
                  <a:gd name="T34" fmla="*/ 1342 w 2767"/>
                  <a:gd name="T35" fmla="*/ 2040 h 2078"/>
                  <a:gd name="T36" fmla="*/ 1507 w 2767"/>
                  <a:gd name="T37" fmla="*/ 2003 h 2078"/>
                  <a:gd name="T38" fmla="*/ 1702 w 2767"/>
                  <a:gd name="T39" fmla="*/ 1905 h 2078"/>
                  <a:gd name="T40" fmla="*/ 1837 w 2767"/>
                  <a:gd name="T41" fmla="*/ 1815 h 2078"/>
                  <a:gd name="T42" fmla="*/ 1957 w 2767"/>
                  <a:gd name="T43" fmla="*/ 1635 h 2078"/>
                  <a:gd name="T44" fmla="*/ 2047 w 2767"/>
                  <a:gd name="T45" fmla="*/ 1343 h 2078"/>
                  <a:gd name="T46" fmla="*/ 2130 w 2767"/>
                  <a:gd name="T47" fmla="*/ 1020 h 2078"/>
                  <a:gd name="T48" fmla="*/ 2175 w 2767"/>
                  <a:gd name="T49" fmla="*/ 803 h 2078"/>
                  <a:gd name="T50" fmla="*/ 2205 w 2767"/>
                  <a:gd name="T51" fmla="*/ 690 h 2078"/>
                  <a:gd name="T52" fmla="*/ 2257 w 2767"/>
                  <a:gd name="T53" fmla="*/ 570 h 2078"/>
                  <a:gd name="T54" fmla="*/ 2332 w 2767"/>
                  <a:gd name="T55" fmla="*/ 473 h 2078"/>
                  <a:gd name="T56" fmla="*/ 2445 w 2767"/>
                  <a:gd name="T57" fmla="*/ 308 h 2078"/>
                  <a:gd name="T58" fmla="*/ 2535 w 2767"/>
                  <a:gd name="T59" fmla="*/ 195 h 2078"/>
                  <a:gd name="T60" fmla="*/ 2595 w 2767"/>
                  <a:gd name="T61" fmla="*/ 105 h 2078"/>
                  <a:gd name="T62" fmla="*/ 2767 w 2767"/>
                  <a:gd name="T63" fmla="*/ 0 h 20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67"/>
                  <a:gd name="T97" fmla="*/ 0 h 2078"/>
                  <a:gd name="T98" fmla="*/ 2767 w 2767"/>
                  <a:gd name="T99" fmla="*/ 2078 h 20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67" h="2078">
                    <a:moveTo>
                      <a:pt x="1394" y="106"/>
                    </a:moveTo>
                    <a:lnTo>
                      <a:pt x="1320" y="255"/>
                    </a:lnTo>
                    <a:lnTo>
                      <a:pt x="1237" y="353"/>
                    </a:lnTo>
                    <a:lnTo>
                      <a:pt x="900" y="653"/>
                    </a:lnTo>
                    <a:lnTo>
                      <a:pt x="525" y="923"/>
                    </a:lnTo>
                    <a:lnTo>
                      <a:pt x="352" y="1043"/>
                    </a:lnTo>
                    <a:lnTo>
                      <a:pt x="180" y="1208"/>
                    </a:lnTo>
                    <a:lnTo>
                      <a:pt x="82" y="1388"/>
                    </a:lnTo>
                    <a:lnTo>
                      <a:pt x="7" y="1560"/>
                    </a:lnTo>
                    <a:lnTo>
                      <a:pt x="0" y="1755"/>
                    </a:lnTo>
                    <a:lnTo>
                      <a:pt x="37" y="1868"/>
                    </a:lnTo>
                    <a:lnTo>
                      <a:pt x="127" y="1943"/>
                    </a:lnTo>
                    <a:lnTo>
                      <a:pt x="225" y="2010"/>
                    </a:lnTo>
                    <a:lnTo>
                      <a:pt x="360" y="2048"/>
                    </a:lnTo>
                    <a:lnTo>
                      <a:pt x="555" y="2063"/>
                    </a:lnTo>
                    <a:lnTo>
                      <a:pt x="870" y="2078"/>
                    </a:lnTo>
                    <a:lnTo>
                      <a:pt x="1207" y="2055"/>
                    </a:lnTo>
                    <a:lnTo>
                      <a:pt x="1342" y="2040"/>
                    </a:lnTo>
                    <a:lnTo>
                      <a:pt x="1507" y="2003"/>
                    </a:lnTo>
                    <a:lnTo>
                      <a:pt x="1702" y="1905"/>
                    </a:lnTo>
                    <a:lnTo>
                      <a:pt x="1837" y="1815"/>
                    </a:lnTo>
                    <a:lnTo>
                      <a:pt x="1957" y="1635"/>
                    </a:lnTo>
                    <a:lnTo>
                      <a:pt x="2047" y="1343"/>
                    </a:lnTo>
                    <a:lnTo>
                      <a:pt x="2130" y="1020"/>
                    </a:lnTo>
                    <a:lnTo>
                      <a:pt x="2175" y="803"/>
                    </a:lnTo>
                    <a:lnTo>
                      <a:pt x="2205" y="690"/>
                    </a:lnTo>
                    <a:lnTo>
                      <a:pt x="2257" y="570"/>
                    </a:lnTo>
                    <a:lnTo>
                      <a:pt x="2332" y="473"/>
                    </a:lnTo>
                    <a:lnTo>
                      <a:pt x="2445" y="308"/>
                    </a:lnTo>
                    <a:lnTo>
                      <a:pt x="2535" y="195"/>
                    </a:lnTo>
                    <a:lnTo>
                      <a:pt x="2595" y="105"/>
                    </a:lnTo>
                    <a:lnTo>
                      <a:pt x="276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5943600" y="4648200"/>
            <a:ext cx="4114800" cy="1905000"/>
            <a:chOff x="1245" y="8235"/>
            <a:chExt cx="8266" cy="4540"/>
          </a:xfrm>
        </p:grpSpPr>
        <p:grpSp>
          <p:nvGrpSpPr>
            <p:cNvPr id="10273" name="Group 73"/>
            <p:cNvGrpSpPr>
              <a:grpSpLocks/>
            </p:cNvGrpSpPr>
            <p:nvPr/>
          </p:nvGrpSpPr>
          <p:grpSpPr bwMode="auto">
            <a:xfrm>
              <a:off x="2271" y="8235"/>
              <a:ext cx="7240" cy="4540"/>
              <a:chOff x="2271" y="1135"/>
              <a:chExt cx="6248" cy="4540"/>
            </a:xfrm>
          </p:grpSpPr>
          <p:sp>
            <p:nvSpPr>
              <p:cNvPr id="10283" name="Rectangle 74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10      9      8       7      6       5       4      3      2       1</a:t>
                </a: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4" name="Line 75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0285" name="Group 76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0286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87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88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89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0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1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2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3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4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95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0274" name="Group 87"/>
            <p:cNvGrpSpPr>
              <a:grpSpLocks/>
            </p:cNvGrpSpPr>
            <p:nvPr/>
          </p:nvGrpSpPr>
          <p:grpSpPr bwMode="auto">
            <a:xfrm>
              <a:off x="1245" y="10575"/>
              <a:ext cx="7588" cy="2168"/>
              <a:chOff x="1245" y="10575"/>
              <a:chExt cx="7588" cy="2168"/>
            </a:xfrm>
          </p:grpSpPr>
          <p:sp>
            <p:nvSpPr>
              <p:cNvPr id="10275" name="Freeform 88"/>
              <p:cNvSpPr>
                <a:spLocks/>
              </p:cNvSpPr>
              <p:nvPr/>
            </p:nvSpPr>
            <p:spPr bwMode="auto">
              <a:xfrm>
                <a:off x="1245" y="10631"/>
                <a:ext cx="1130" cy="57"/>
              </a:xfrm>
              <a:custGeom>
                <a:avLst/>
                <a:gdLst>
                  <a:gd name="T0" fmla="*/ 1130 w 1130"/>
                  <a:gd name="T1" fmla="*/ 57 h 57"/>
                  <a:gd name="T2" fmla="*/ 0 w 1130"/>
                  <a:gd name="T3" fmla="*/ 57 h 57"/>
                  <a:gd name="T4" fmla="*/ 1130 w 1130"/>
                  <a:gd name="T5" fmla="*/ 0 h 57"/>
                  <a:gd name="T6" fmla="*/ 1130 w 1130"/>
                  <a:gd name="T7" fmla="*/ 57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0"/>
                  <a:gd name="T13" fmla="*/ 0 h 57"/>
                  <a:gd name="T14" fmla="*/ 1130 w 1130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0" h="57">
                    <a:moveTo>
                      <a:pt x="1130" y="57"/>
                    </a:moveTo>
                    <a:lnTo>
                      <a:pt x="0" y="57"/>
                    </a:lnTo>
                    <a:lnTo>
                      <a:pt x="1130" y="0"/>
                    </a:lnTo>
                    <a:lnTo>
                      <a:pt x="1130" y="5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76" name="Freeform 89"/>
              <p:cNvSpPr>
                <a:spLocks/>
              </p:cNvSpPr>
              <p:nvPr/>
            </p:nvSpPr>
            <p:spPr bwMode="auto">
              <a:xfrm>
                <a:off x="2910" y="10605"/>
                <a:ext cx="683" cy="83"/>
              </a:xfrm>
              <a:custGeom>
                <a:avLst/>
                <a:gdLst>
                  <a:gd name="T0" fmla="*/ 677 w 683"/>
                  <a:gd name="T1" fmla="*/ 83 h 83"/>
                  <a:gd name="T2" fmla="*/ 5 w 683"/>
                  <a:gd name="T3" fmla="*/ 83 h 83"/>
                  <a:gd name="T4" fmla="*/ 0 w 683"/>
                  <a:gd name="T5" fmla="*/ 45 h 83"/>
                  <a:gd name="T6" fmla="*/ 683 w 683"/>
                  <a:gd name="T7" fmla="*/ 0 h 83"/>
                  <a:gd name="T8" fmla="*/ 677 w 683"/>
                  <a:gd name="T9" fmla="*/ 83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3"/>
                  <a:gd name="T16" fmla="*/ 0 h 83"/>
                  <a:gd name="T17" fmla="*/ 683 w 68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3" h="83">
                    <a:moveTo>
                      <a:pt x="677" y="83"/>
                    </a:moveTo>
                    <a:lnTo>
                      <a:pt x="5" y="83"/>
                    </a:lnTo>
                    <a:lnTo>
                      <a:pt x="0" y="45"/>
                    </a:lnTo>
                    <a:lnTo>
                      <a:pt x="683" y="0"/>
                    </a:lnTo>
                    <a:lnTo>
                      <a:pt x="677" y="8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77" name="Freeform 90"/>
              <p:cNvSpPr>
                <a:spLocks/>
              </p:cNvSpPr>
              <p:nvPr/>
            </p:nvSpPr>
            <p:spPr bwMode="auto">
              <a:xfrm>
                <a:off x="4245" y="10583"/>
                <a:ext cx="668" cy="105"/>
              </a:xfrm>
              <a:custGeom>
                <a:avLst/>
                <a:gdLst>
                  <a:gd name="T0" fmla="*/ 659 w 668"/>
                  <a:gd name="T1" fmla="*/ 105 h 105"/>
                  <a:gd name="T2" fmla="*/ 0 w 668"/>
                  <a:gd name="T3" fmla="*/ 105 h 105"/>
                  <a:gd name="T4" fmla="*/ 8 w 668"/>
                  <a:gd name="T5" fmla="*/ 30 h 105"/>
                  <a:gd name="T6" fmla="*/ 668 w 668"/>
                  <a:gd name="T7" fmla="*/ 0 h 105"/>
                  <a:gd name="T8" fmla="*/ 659 w 668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8"/>
                  <a:gd name="T16" fmla="*/ 0 h 105"/>
                  <a:gd name="T17" fmla="*/ 668 w 668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8" h="105">
                    <a:moveTo>
                      <a:pt x="659" y="105"/>
                    </a:moveTo>
                    <a:lnTo>
                      <a:pt x="0" y="105"/>
                    </a:lnTo>
                    <a:lnTo>
                      <a:pt x="8" y="30"/>
                    </a:lnTo>
                    <a:lnTo>
                      <a:pt x="668" y="0"/>
                    </a:lnTo>
                    <a:lnTo>
                      <a:pt x="659" y="10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78" name="Freeform 91"/>
              <p:cNvSpPr>
                <a:spLocks/>
              </p:cNvSpPr>
              <p:nvPr/>
            </p:nvSpPr>
            <p:spPr bwMode="auto">
              <a:xfrm>
                <a:off x="5562" y="10575"/>
                <a:ext cx="326" cy="113"/>
              </a:xfrm>
              <a:custGeom>
                <a:avLst/>
                <a:gdLst>
                  <a:gd name="T0" fmla="*/ 0 w 326"/>
                  <a:gd name="T1" fmla="*/ 75 h 113"/>
                  <a:gd name="T2" fmla="*/ 0 w 326"/>
                  <a:gd name="T3" fmla="*/ 23 h 113"/>
                  <a:gd name="T4" fmla="*/ 266 w 326"/>
                  <a:gd name="T5" fmla="*/ 0 h 113"/>
                  <a:gd name="T6" fmla="*/ 313 w 326"/>
                  <a:gd name="T7" fmla="*/ 8 h 113"/>
                  <a:gd name="T8" fmla="*/ 326 w 326"/>
                  <a:gd name="T9" fmla="*/ 60 h 113"/>
                  <a:gd name="T10" fmla="*/ 313 w 326"/>
                  <a:gd name="T11" fmla="*/ 113 h 113"/>
                  <a:gd name="T12" fmla="*/ 240 w 326"/>
                  <a:gd name="T13" fmla="*/ 113 h 113"/>
                  <a:gd name="T14" fmla="*/ 248 w 326"/>
                  <a:gd name="T15" fmla="*/ 68 h 113"/>
                  <a:gd name="T16" fmla="*/ 0 w 326"/>
                  <a:gd name="T17" fmla="*/ 75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6"/>
                  <a:gd name="T28" fmla="*/ 0 h 113"/>
                  <a:gd name="T29" fmla="*/ 326 w 326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6" h="113">
                    <a:moveTo>
                      <a:pt x="0" y="75"/>
                    </a:moveTo>
                    <a:lnTo>
                      <a:pt x="0" y="23"/>
                    </a:lnTo>
                    <a:lnTo>
                      <a:pt x="266" y="0"/>
                    </a:lnTo>
                    <a:lnTo>
                      <a:pt x="313" y="8"/>
                    </a:lnTo>
                    <a:lnTo>
                      <a:pt x="326" y="60"/>
                    </a:lnTo>
                    <a:lnTo>
                      <a:pt x="313" y="113"/>
                    </a:lnTo>
                    <a:lnTo>
                      <a:pt x="240" y="113"/>
                    </a:lnTo>
                    <a:lnTo>
                      <a:pt x="248" y="6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79" name="Line 92"/>
              <p:cNvSpPr>
                <a:spLocks noChangeShapeType="1"/>
              </p:cNvSpPr>
              <p:nvPr/>
            </p:nvSpPr>
            <p:spPr bwMode="auto">
              <a:xfrm flipH="1">
                <a:off x="8174" y="10688"/>
                <a:ext cx="65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80" name="Line 93"/>
              <p:cNvSpPr>
                <a:spLocks noChangeShapeType="1"/>
              </p:cNvSpPr>
              <p:nvPr/>
            </p:nvSpPr>
            <p:spPr bwMode="auto">
              <a:xfrm flipH="1">
                <a:off x="6878" y="10688"/>
                <a:ext cx="65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81" name="Freeform 94"/>
              <p:cNvSpPr>
                <a:spLocks/>
              </p:cNvSpPr>
              <p:nvPr/>
            </p:nvSpPr>
            <p:spPr bwMode="auto">
              <a:xfrm>
                <a:off x="5468" y="10631"/>
                <a:ext cx="817" cy="2112"/>
              </a:xfrm>
              <a:custGeom>
                <a:avLst/>
                <a:gdLst>
                  <a:gd name="T0" fmla="*/ 263 w 817"/>
                  <a:gd name="T1" fmla="*/ 0 h 2112"/>
                  <a:gd name="T2" fmla="*/ 232 w 817"/>
                  <a:gd name="T3" fmla="*/ 87 h 2112"/>
                  <a:gd name="T4" fmla="*/ 187 w 817"/>
                  <a:gd name="T5" fmla="*/ 199 h 2112"/>
                  <a:gd name="T6" fmla="*/ 150 w 817"/>
                  <a:gd name="T7" fmla="*/ 327 h 2112"/>
                  <a:gd name="T8" fmla="*/ 142 w 817"/>
                  <a:gd name="T9" fmla="*/ 454 h 2112"/>
                  <a:gd name="T10" fmla="*/ 142 w 817"/>
                  <a:gd name="T11" fmla="*/ 642 h 2112"/>
                  <a:gd name="T12" fmla="*/ 157 w 817"/>
                  <a:gd name="T13" fmla="*/ 844 h 2112"/>
                  <a:gd name="T14" fmla="*/ 150 w 817"/>
                  <a:gd name="T15" fmla="*/ 979 h 2112"/>
                  <a:gd name="T16" fmla="*/ 127 w 817"/>
                  <a:gd name="T17" fmla="*/ 1092 h 2112"/>
                  <a:gd name="T18" fmla="*/ 97 w 817"/>
                  <a:gd name="T19" fmla="*/ 1212 h 2112"/>
                  <a:gd name="T20" fmla="*/ 52 w 817"/>
                  <a:gd name="T21" fmla="*/ 1369 h 2112"/>
                  <a:gd name="T22" fmla="*/ 15 w 817"/>
                  <a:gd name="T23" fmla="*/ 1497 h 2112"/>
                  <a:gd name="T24" fmla="*/ 0 w 817"/>
                  <a:gd name="T25" fmla="*/ 1609 h 2112"/>
                  <a:gd name="T26" fmla="*/ 7 w 817"/>
                  <a:gd name="T27" fmla="*/ 1722 h 2112"/>
                  <a:gd name="T28" fmla="*/ 97 w 817"/>
                  <a:gd name="T29" fmla="*/ 1864 h 2112"/>
                  <a:gd name="T30" fmla="*/ 255 w 817"/>
                  <a:gd name="T31" fmla="*/ 1962 h 2112"/>
                  <a:gd name="T32" fmla="*/ 315 w 817"/>
                  <a:gd name="T33" fmla="*/ 2007 h 2112"/>
                  <a:gd name="T34" fmla="*/ 420 w 817"/>
                  <a:gd name="T35" fmla="*/ 2059 h 2112"/>
                  <a:gd name="T36" fmla="*/ 615 w 817"/>
                  <a:gd name="T37" fmla="*/ 2097 h 2112"/>
                  <a:gd name="T38" fmla="*/ 817 w 817"/>
                  <a:gd name="T39" fmla="*/ 2112 h 21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17"/>
                  <a:gd name="T61" fmla="*/ 0 h 2112"/>
                  <a:gd name="T62" fmla="*/ 817 w 817"/>
                  <a:gd name="T63" fmla="*/ 2112 h 211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17" h="2112">
                    <a:moveTo>
                      <a:pt x="263" y="0"/>
                    </a:moveTo>
                    <a:lnTo>
                      <a:pt x="232" y="87"/>
                    </a:lnTo>
                    <a:lnTo>
                      <a:pt x="187" y="199"/>
                    </a:lnTo>
                    <a:lnTo>
                      <a:pt x="150" y="327"/>
                    </a:lnTo>
                    <a:lnTo>
                      <a:pt x="142" y="454"/>
                    </a:lnTo>
                    <a:lnTo>
                      <a:pt x="142" y="642"/>
                    </a:lnTo>
                    <a:lnTo>
                      <a:pt x="157" y="844"/>
                    </a:lnTo>
                    <a:lnTo>
                      <a:pt x="150" y="979"/>
                    </a:lnTo>
                    <a:lnTo>
                      <a:pt x="127" y="1092"/>
                    </a:lnTo>
                    <a:lnTo>
                      <a:pt x="97" y="1212"/>
                    </a:lnTo>
                    <a:lnTo>
                      <a:pt x="52" y="1369"/>
                    </a:lnTo>
                    <a:lnTo>
                      <a:pt x="15" y="1497"/>
                    </a:lnTo>
                    <a:lnTo>
                      <a:pt x="0" y="1609"/>
                    </a:lnTo>
                    <a:lnTo>
                      <a:pt x="7" y="1722"/>
                    </a:lnTo>
                    <a:lnTo>
                      <a:pt x="97" y="1864"/>
                    </a:lnTo>
                    <a:lnTo>
                      <a:pt x="255" y="1962"/>
                    </a:lnTo>
                    <a:lnTo>
                      <a:pt x="315" y="2007"/>
                    </a:lnTo>
                    <a:lnTo>
                      <a:pt x="420" y="2059"/>
                    </a:lnTo>
                    <a:lnTo>
                      <a:pt x="615" y="2097"/>
                    </a:lnTo>
                    <a:lnTo>
                      <a:pt x="817" y="2112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282" name="Freeform 95"/>
              <p:cNvSpPr>
                <a:spLocks/>
              </p:cNvSpPr>
              <p:nvPr/>
            </p:nvSpPr>
            <p:spPr bwMode="auto">
              <a:xfrm>
                <a:off x="5731" y="10631"/>
                <a:ext cx="2024" cy="1984"/>
              </a:xfrm>
              <a:custGeom>
                <a:avLst/>
                <a:gdLst>
                  <a:gd name="T0" fmla="*/ 0 w 2024"/>
                  <a:gd name="T1" fmla="*/ 0 h 1984"/>
                  <a:gd name="T2" fmla="*/ 82 w 2024"/>
                  <a:gd name="T3" fmla="*/ 139 h 1984"/>
                  <a:gd name="T4" fmla="*/ 157 w 2024"/>
                  <a:gd name="T5" fmla="*/ 244 h 1984"/>
                  <a:gd name="T6" fmla="*/ 217 w 2024"/>
                  <a:gd name="T7" fmla="*/ 364 h 1984"/>
                  <a:gd name="T8" fmla="*/ 254 w 2024"/>
                  <a:gd name="T9" fmla="*/ 469 h 1984"/>
                  <a:gd name="T10" fmla="*/ 262 w 2024"/>
                  <a:gd name="T11" fmla="*/ 574 h 1984"/>
                  <a:gd name="T12" fmla="*/ 262 w 2024"/>
                  <a:gd name="T13" fmla="*/ 702 h 1984"/>
                  <a:gd name="T14" fmla="*/ 239 w 2024"/>
                  <a:gd name="T15" fmla="*/ 897 h 1984"/>
                  <a:gd name="T16" fmla="*/ 217 w 2024"/>
                  <a:gd name="T17" fmla="*/ 1107 h 1984"/>
                  <a:gd name="T18" fmla="*/ 217 w 2024"/>
                  <a:gd name="T19" fmla="*/ 1182 h 1984"/>
                  <a:gd name="T20" fmla="*/ 217 w 2024"/>
                  <a:gd name="T21" fmla="*/ 1294 h 1984"/>
                  <a:gd name="T22" fmla="*/ 202 w 2024"/>
                  <a:gd name="T23" fmla="*/ 1399 h 1984"/>
                  <a:gd name="T24" fmla="*/ 224 w 2024"/>
                  <a:gd name="T25" fmla="*/ 1557 h 1984"/>
                  <a:gd name="T26" fmla="*/ 269 w 2024"/>
                  <a:gd name="T27" fmla="*/ 1692 h 1984"/>
                  <a:gd name="T28" fmla="*/ 337 w 2024"/>
                  <a:gd name="T29" fmla="*/ 1767 h 1984"/>
                  <a:gd name="T30" fmla="*/ 464 w 2024"/>
                  <a:gd name="T31" fmla="*/ 1894 h 1984"/>
                  <a:gd name="T32" fmla="*/ 569 w 2024"/>
                  <a:gd name="T33" fmla="*/ 1947 h 1984"/>
                  <a:gd name="T34" fmla="*/ 802 w 2024"/>
                  <a:gd name="T35" fmla="*/ 1977 h 1984"/>
                  <a:gd name="T36" fmla="*/ 967 w 2024"/>
                  <a:gd name="T37" fmla="*/ 1984 h 1984"/>
                  <a:gd name="T38" fmla="*/ 1064 w 2024"/>
                  <a:gd name="T39" fmla="*/ 1984 h 1984"/>
                  <a:gd name="T40" fmla="*/ 1282 w 2024"/>
                  <a:gd name="T41" fmla="*/ 1984 h 1984"/>
                  <a:gd name="T42" fmla="*/ 1447 w 2024"/>
                  <a:gd name="T43" fmla="*/ 1977 h 1984"/>
                  <a:gd name="T44" fmla="*/ 1634 w 2024"/>
                  <a:gd name="T45" fmla="*/ 1962 h 1984"/>
                  <a:gd name="T46" fmla="*/ 1822 w 2024"/>
                  <a:gd name="T47" fmla="*/ 1909 h 1984"/>
                  <a:gd name="T48" fmla="*/ 1927 w 2024"/>
                  <a:gd name="T49" fmla="*/ 1842 h 1984"/>
                  <a:gd name="T50" fmla="*/ 2002 w 2024"/>
                  <a:gd name="T51" fmla="*/ 1729 h 1984"/>
                  <a:gd name="T52" fmla="*/ 2024 w 2024"/>
                  <a:gd name="T53" fmla="*/ 1587 h 1984"/>
                  <a:gd name="T54" fmla="*/ 2009 w 2024"/>
                  <a:gd name="T55" fmla="*/ 1467 h 1984"/>
                  <a:gd name="T56" fmla="*/ 1972 w 2024"/>
                  <a:gd name="T57" fmla="*/ 1354 h 1984"/>
                  <a:gd name="T58" fmla="*/ 1897 w 2024"/>
                  <a:gd name="T59" fmla="*/ 1279 h 1984"/>
                  <a:gd name="T60" fmla="*/ 1777 w 2024"/>
                  <a:gd name="T61" fmla="*/ 1159 h 1984"/>
                  <a:gd name="T62" fmla="*/ 1679 w 2024"/>
                  <a:gd name="T63" fmla="*/ 1062 h 1984"/>
                  <a:gd name="T64" fmla="*/ 1582 w 2024"/>
                  <a:gd name="T65" fmla="*/ 979 h 1984"/>
                  <a:gd name="T66" fmla="*/ 1484 w 2024"/>
                  <a:gd name="T67" fmla="*/ 919 h 1984"/>
                  <a:gd name="T68" fmla="*/ 1289 w 2024"/>
                  <a:gd name="T69" fmla="*/ 807 h 1984"/>
                  <a:gd name="T70" fmla="*/ 1072 w 2024"/>
                  <a:gd name="T71" fmla="*/ 619 h 1984"/>
                  <a:gd name="T72" fmla="*/ 937 w 2024"/>
                  <a:gd name="T73" fmla="*/ 477 h 1984"/>
                  <a:gd name="T74" fmla="*/ 839 w 2024"/>
                  <a:gd name="T75" fmla="*/ 327 h 1984"/>
                  <a:gd name="T76" fmla="*/ 757 w 2024"/>
                  <a:gd name="T77" fmla="*/ 244 h 1984"/>
                  <a:gd name="T78" fmla="*/ 689 w 2024"/>
                  <a:gd name="T79" fmla="*/ 162 h 1984"/>
                  <a:gd name="T80" fmla="*/ 487 w 2024"/>
                  <a:gd name="T81" fmla="*/ 57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24"/>
                  <a:gd name="T124" fmla="*/ 0 h 1984"/>
                  <a:gd name="T125" fmla="*/ 2024 w 2024"/>
                  <a:gd name="T126" fmla="*/ 1984 h 19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24" h="1984">
                    <a:moveTo>
                      <a:pt x="0" y="0"/>
                    </a:moveTo>
                    <a:lnTo>
                      <a:pt x="82" y="139"/>
                    </a:lnTo>
                    <a:lnTo>
                      <a:pt x="157" y="244"/>
                    </a:lnTo>
                    <a:lnTo>
                      <a:pt x="217" y="364"/>
                    </a:lnTo>
                    <a:lnTo>
                      <a:pt x="254" y="469"/>
                    </a:lnTo>
                    <a:lnTo>
                      <a:pt x="262" y="574"/>
                    </a:lnTo>
                    <a:lnTo>
                      <a:pt x="262" y="702"/>
                    </a:lnTo>
                    <a:lnTo>
                      <a:pt x="239" y="897"/>
                    </a:lnTo>
                    <a:lnTo>
                      <a:pt x="217" y="1107"/>
                    </a:lnTo>
                    <a:lnTo>
                      <a:pt x="217" y="1182"/>
                    </a:lnTo>
                    <a:lnTo>
                      <a:pt x="217" y="1294"/>
                    </a:lnTo>
                    <a:lnTo>
                      <a:pt x="202" y="1399"/>
                    </a:lnTo>
                    <a:lnTo>
                      <a:pt x="224" y="1557"/>
                    </a:lnTo>
                    <a:lnTo>
                      <a:pt x="269" y="1692"/>
                    </a:lnTo>
                    <a:lnTo>
                      <a:pt x="337" y="1767"/>
                    </a:lnTo>
                    <a:lnTo>
                      <a:pt x="464" y="1894"/>
                    </a:lnTo>
                    <a:lnTo>
                      <a:pt x="569" y="1947"/>
                    </a:lnTo>
                    <a:lnTo>
                      <a:pt x="802" y="1977"/>
                    </a:lnTo>
                    <a:lnTo>
                      <a:pt x="967" y="1984"/>
                    </a:lnTo>
                    <a:lnTo>
                      <a:pt x="1064" y="1984"/>
                    </a:lnTo>
                    <a:lnTo>
                      <a:pt x="1282" y="1984"/>
                    </a:lnTo>
                    <a:lnTo>
                      <a:pt x="1447" y="1977"/>
                    </a:lnTo>
                    <a:lnTo>
                      <a:pt x="1634" y="1962"/>
                    </a:lnTo>
                    <a:lnTo>
                      <a:pt x="1822" y="1909"/>
                    </a:lnTo>
                    <a:lnTo>
                      <a:pt x="1927" y="1842"/>
                    </a:lnTo>
                    <a:lnTo>
                      <a:pt x="2002" y="1729"/>
                    </a:lnTo>
                    <a:lnTo>
                      <a:pt x="2024" y="1587"/>
                    </a:lnTo>
                    <a:lnTo>
                      <a:pt x="2009" y="1467"/>
                    </a:lnTo>
                    <a:lnTo>
                      <a:pt x="1972" y="1354"/>
                    </a:lnTo>
                    <a:lnTo>
                      <a:pt x="1897" y="1279"/>
                    </a:lnTo>
                    <a:lnTo>
                      <a:pt x="1777" y="1159"/>
                    </a:lnTo>
                    <a:lnTo>
                      <a:pt x="1679" y="1062"/>
                    </a:lnTo>
                    <a:lnTo>
                      <a:pt x="1582" y="979"/>
                    </a:lnTo>
                    <a:lnTo>
                      <a:pt x="1484" y="919"/>
                    </a:lnTo>
                    <a:lnTo>
                      <a:pt x="1289" y="807"/>
                    </a:lnTo>
                    <a:lnTo>
                      <a:pt x="1072" y="619"/>
                    </a:lnTo>
                    <a:lnTo>
                      <a:pt x="937" y="477"/>
                    </a:lnTo>
                    <a:lnTo>
                      <a:pt x="839" y="327"/>
                    </a:lnTo>
                    <a:lnTo>
                      <a:pt x="757" y="244"/>
                    </a:lnTo>
                    <a:lnTo>
                      <a:pt x="689" y="162"/>
                    </a:lnTo>
                    <a:lnTo>
                      <a:pt x="487" y="57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56416" name="AutoShape 96"/>
          <p:cNvSpPr>
            <a:spLocks noChangeArrowheads="1"/>
          </p:cNvSpPr>
          <p:nvPr/>
        </p:nvSpPr>
        <p:spPr bwMode="auto">
          <a:xfrm>
            <a:off x="2590800" y="2971800"/>
            <a:ext cx="6553200" cy="1447800"/>
          </a:xfrm>
          <a:prstGeom prst="wedgeEllipseCallout">
            <a:avLst>
              <a:gd name="adj1" fmla="val -28199"/>
              <a:gd name="adj2" fmla="val 9977"/>
            </a:avLst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Quan sát tranh quy trình và nêu các bước khâu thường?</a:t>
            </a:r>
          </a:p>
        </p:txBody>
      </p:sp>
      <p:sp>
        <p:nvSpPr>
          <p:cNvPr id="56417" name="AutoShape 97"/>
          <p:cNvSpPr>
            <a:spLocks noChangeArrowheads="1"/>
          </p:cNvSpPr>
          <p:nvPr/>
        </p:nvSpPr>
        <p:spPr bwMode="auto">
          <a:xfrm>
            <a:off x="1676400" y="2971800"/>
            <a:ext cx="8305800" cy="1600200"/>
          </a:xfrm>
          <a:prstGeom prst="wedgeRoundRectCallout">
            <a:avLst>
              <a:gd name="adj1" fmla="val 8412"/>
              <a:gd name="adj2" fmla="val 9227"/>
              <a:gd name="adj3" fmla="val 16667"/>
            </a:avLst>
          </a:prstGeom>
          <a:solidFill>
            <a:srgbClr val="CCFFCC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0066"/>
                </a:solidFill>
                <a:latin typeface="Times New Roman" panose="02020603050405020304" pitchFamily="18" charset="0"/>
              </a:rPr>
              <a:t>Bước  1: Vạch dấu đường khâu.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66"/>
                </a:solidFill>
                <a:latin typeface="Times New Roman" panose="02020603050405020304" pitchFamily="18" charset="0"/>
              </a:rPr>
              <a:t> Bước 2: Khâu các mũi khâu thường theo đường vạch dấu.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1752600" y="914400"/>
            <a:ext cx="4038600" cy="1905000"/>
            <a:chOff x="960" y="864"/>
            <a:chExt cx="3408" cy="1818"/>
          </a:xfrm>
        </p:grpSpPr>
        <p:grpSp>
          <p:nvGrpSpPr>
            <p:cNvPr id="10253" name="Group 7"/>
            <p:cNvGrpSpPr>
              <a:grpSpLocks/>
            </p:cNvGrpSpPr>
            <p:nvPr/>
          </p:nvGrpSpPr>
          <p:grpSpPr bwMode="auto">
            <a:xfrm>
              <a:off x="960" y="864"/>
              <a:ext cx="3125" cy="1818"/>
              <a:chOff x="1016" y="6321"/>
              <a:chExt cx="7811" cy="4543"/>
            </a:xfrm>
          </p:grpSpPr>
          <p:grpSp>
            <p:nvGrpSpPr>
              <p:cNvPr id="10255" name="Group 8"/>
              <p:cNvGrpSpPr>
                <a:grpSpLocks/>
              </p:cNvGrpSpPr>
              <p:nvPr/>
            </p:nvGrpSpPr>
            <p:grpSpPr bwMode="auto">
              <a:xfrm>
                <a:off x="1016" y="6324"/>
                <a:ext cx="7240" cy="4540"/>
                <a:chOff x="2271" y="1135"/>
                <a:chExt cx="6248" cy="4540"/>
              </a:xfrm>
            </p:grpSpPr>
            <p:sp>
              <p:nvSpPr>
                <p:cNvPr id="10260" name="Rectangle 9"/>
                <p:cNvSpPr>
                  <a:spLocks noChangeArrowheads="1"/>
                </p:cNvSpPr>
                <p:nvPr/>
              </p:nvSpPr>
              <p:spPr bwMode="auto">
                <a:xfrm>
                  <a:off x="2271" y="1135"/>
                  <a:ext cx="6248" cy="4540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rgbClr val="FFCC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1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10     9      8       7     6      5      4       3      2      1</a:t>
                  </a: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1" name="Line 10"/>
                <p:cNvSpPr>
                  <a:spLocks noChangeShapeType="1"/>
                </p:cNvSpPr>
                <p:nvPr/>
              </p:nvSpPr>
              <p:spPr bwMode="auto">
                <a:xfrm>
                  <a:off x="2271" y="3588"/>
                  <a:ext cx="624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0262" name="Group 11"/>
                <p:cNvGrpSpPr>
                  <a:grpSpLocks/>
                </p:cNvGrpSpPr>
                <p:nvPr/>
              </p:nvGrpSpPr>
              <p:grpSpPr bwMode="auto">
                <a:xfrm>
                  <a:off x="2827" y="3531"/>
                  <a:ext cx="5124" cy="113"/>
                  <a:chOff x="2827" y="6134"/>
                  <a:chExt cx="5124" cy="113"/>
                </a:xfrm>
              </p:grpSpPr>
              <p:sp>
                <p:nvSpPr>
                  <p:cNvPr id="10263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4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5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5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6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43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7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8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79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69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70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51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71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15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0272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383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10256" name="Group 22"/>
              <p:cNvGrpSpPr>
                <a:grpSpLocks/>
              </p:cNvGrpSpPr>
              <p:nvPr/>
            </p:nvGrpSpPr>
            <p:grpSpPr bwMode="auto">
              <a:xfrm>
                <a:off x="8256" y="6321"/>
                <a:ext cx="571" cy="2456"/>
                <a:chOff x="8516" y="6514"/>
                <a:chExt cx="571" cy="2456"/>
              </a:xfrm>
            </p:grpSpPr>
            <p:sp>
              <p:nvSpPr>
                <p:cNvPr id="10257" name="Line 23"/>
                <p:cNvSpPr>
                  <a:spLocks noChangeShapeType="1"/>
                </p:cNvSpPr>
                <p:nvPr/>
              </p:nvSpPr>
              <p:spPr bwMode="auto">
                <a:xfrm>
                  <a:off x="8519" y="8969"/>
                  <a:ext cx="5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58" name="Line 24"/>
                <p:cNvSpPr>
                  <a:spLocks noChangeShapeType="1"/>
                </p:cNvSpPr>
                <p:nvPr/>
              </p:nvSpPr>
              <p:spPr bwMode="auto">
                <a:xfrm>
                  <a:off x="8516" y="6514"/>
                  <a:ext cx="5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0259" name="Line 25"/>
                <p:cNvSpPr>
                  <a:spLocks noChangeShapeType="1"/>
                </p:cNvSpPr>
                <p:nvPr/>
              </p:nvSpPr>
              <p:spPr bwMode="auto">
                <a:xfrm>
                  <a:off x="8806" y="6517"/>
                  <a:ext cx="18" cy="245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pic>
          <p:nvPicPr>
            <p:cNvPr id="10254" name="Picture 2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104"/>
              <a:ext cx="3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418" name="Text Box 98"/>
          <p:cNvSpPr txBox="1">
            <a:spLocks noChangeArrowheads="1"/>
          </p:cNvSpPr>
          <p:nvPr/>
        </p:nvSpPr>
        <p:spPr bwMode="auto">
          <a:xfrm>
            <a:off x="1828800" y="2422526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a) Vạch dấu đường khâu</a:t>
            </a:r>
          </a:p>
        </p:txBody>
      </p:sp>
      <p:sp>
        <p:nvSpPr>
          <p:cNvPr id="56419" name="Text Box 99"/>
          <p:cNvSpPr txBox="1">
            <a:spLocks noChangeArrowheads="1"/>
          </p:cNvSpPr>
          <p:nvPr/>
        </p:nvSpPr>
        <p:spPr bwMode="auto">
          <a:xfrm>
            <a:off x="1981200" y="6096001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c) Khâu các mũi khâu đầu</a:t>
            </a:r>
          </a:p>
        </p:txBody>
      </p:sp>
      <p:sp>
        <p:nvSpPr>
          <p:cNvPr id="56420" name="Text Box 100"/>
          <p:cNvSpPr txBox="1">
            <a:spLocks noChangeArrowheads="1"/>
          </p:cNvSpPr>
          <p:nvPr/>
        </p:nvSpPr>
        <p:spPr bwMode="auto">
          <a:xfrm>
            <a:off x="6477000" y="2422526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b) Bắt đầu khâu</a:t>
            </a:r>
          </a:p>
        </p:txBody>
      </p:sp>
      <p:sp>
        <p:nvSpPr>
          <p:cNvPr id="56421" name="Text Box 101"/>
          <p:cNvSpPr txBox="1">
            <a:spLocks noChangeArrowheads="1"/>
          </p:cNvSpPr>
          <p:nvPr/>
        </p:nvSpPr>
        <p:spPr bwMode="auto">
          <a:xfrm>
            <a:off x="6553200" y="6172201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d) Khâu các mũi khâu tiếp theo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1" name="Rectangle 6"/>
          <p:cNvSpPr>
            <a:spLocks noChangeArrowheads="1"/>
          </p:cNvSpPr>
          <p:nvPr/>
        </p:nvSpPr>
        <p:spPr bwMode="auto">
          <a:xfrm>
            <a:off x="903513" y="146955"/>
            <a:ext cx="8191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32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THỰC HÀNH</a:t>
            </a:r>
            <a:endParaRPr lang="en-US" altLang="en-US" sz="3200" b="1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56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16" grpId="0" animBg="1"/>
      <p:bldP spid="56416" grpId="1" animBg="1"/>
      <p:bldP spid="56417" grpId="0" animBg="1"/>
      <p:bldP spid="56418" grpId="0"/>
      <p:bldP spid="56419" grpId="0"/>
      <p:bldP spid="56420" grpId="0"/>
      <p:bldP spid="564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2286000" y="22860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6666"/>
                </a:solidFill>
                <a:latin typeface="Times New Roman" panose="02020603050405020304" pitchFamily="18" charset="0"/>
              </a:rPr>
              <a:t>Bước 1</a:t>
            </a:r>
            <a:r>
              <a:rPr lang="en-US" altLang="en-US" sz="3600">
                <a:solidFill>
                  <a:srgbClr val="006666"/>
                </a:solidFill>
                <a:latin typeface="Times New Roman" panose="02020603050405020304" pitchFamily="18" charset="0"/>
              </a:rPr>
              <a:t>: Vạch dấu đường khâu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76600" y="990601"/>
            <a:ext cx="5410200" cy="2886075"/>
            <a:chOff x="960" y="864"/>
            <a:chExt cx="3408" cy="1818"/>
          </a:xfrm>
        </p:grpSpPr>
        <p:grpSp>
          <p:nvGrpSpPr>
            <p:cNvPr id="11271" name="Group 8"/>
            <p:cNvGrpSpPr>
              <a:grpSpLocks/>
            </p:cNvGrpSpPr>
            <p:nvPr/>
          </p:nvGrpSpPr>
          <p:grpSpPr bwMode="auto">
            <a:xfrm>
              <a:off x="960" y="864"/>
              <a:ext cx="3125" cy="1818"/>
              <a:chOff x="1016" y="6321"/>
              <a:chExt cx="7811" cy="4543"/>
            </a:xfrm>
          </p:grpSpPr>
          <p:grpSp>
            <p:nvGrpSpPr>
              <p:cNvPr id="11273" name="Group 9"/>
              <p:cNvGrpSpPr>
                <a:grpSpLocks/>
              </p:cNvGrpSpPr>
              <p:nvPr/>
            </p:nvGrpSpPr>
            <p:grpSpPr bwMode="auto">
              <a:xfrm>
                <a:off x="1016" y="6324"/>
                <a:ext cx="7240" cy="4540"/>
                <a:chOff x="2271" y="1135"/>
                <a:chExt cx="6248" cy="4540"/>
              </a:xfrm>
            </p:grpSpPr>
            <p:sp>
              <p:nvSpPr>
                <p:cNvPr id="11278" name="Rectangle 10"/>
                <p:cNvSpPr>
                  <a:spLocks noChangeArrowheads="1"/>
                </p:cNvSpPr>
                <p:nvPr/>
              </p:nvSpPr>
              <p:spPr bwMode="auto">
                <a:xfrm>
                  <a:off x="2271" y="1135"/>
                  <a:ext cx="6248" cy="4540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rgbClr val="FFCC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1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  10        9         8          7        6         5         4         3         2         1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79" name="Line 11"/>
                <p:cNvSpPr>
                  <a:spLocks noChangeShapeType="1"/>
                </p:cNvSpPr>
                <p:nvPr/>
              </p:nvSpPr>
              <p:spPr bwMode="auto">
                <a:xfrm>
                  <a:off x="2271" y="3588"/>
                  <a:ext cx="624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1280" name="Group 12"/>
                <p:cNvGrpSpPr>
                  <a:grpSpLocks/>
                </p:cNvGrpSpPr>
                <p:nvPr/>
              </p:nvGrpSpPr>
              <p:grpSpPr bwMode="auto">
                <a:xfrm>
                  <a:off x="2827" y="3531"/>
                  <a:ext cx="5124" cy="113"/>
                  <a:chOff x="2827" y="6134"/>
                  <a:chExt cx="5124" cy="113"/>
                </a:xfrm>
              </p:grpSpPr>
              <p:sp>
                <p:nvSpPr>
                  <p:cNvPr id="11281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2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3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5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43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5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6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79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7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7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8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51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89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15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1290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383" y="6134"/>
                    <a:ext cx="0" cy="1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11274" name="Group 23"/>
              <p:cNvGrpSpPr>
                <a:grpSpLocks/>
              </p:cNvGrpSpPr>
              <p:nvPr/>
            </p:nvGrpSpPr>
            <p:grpSpPr bwMode="auto">
              <a:xfrm>
                <a:off x="8256" y="6321"/>
                <a:ext cx="571" cy="2456"/>
                <a:chOff x="8516" y="6514"/>
                <a:chExt cx="571" cy="2456"/>
              </a:xfrm>
            </p:grpSpPr>
            <p:sp>
              <p:nvSpPr>
                <p:cNvPr id="11275" name="Line 24"/>
                <p:cNvSpPr>
                  <a:spLocks noChangeShapeType="1"/>
                </p:cNvSpPr>
                <p:nvPr/>
              </p:nvSpPr>
              <p:spPr bwMode="auto">
                <a:xfrm>
                  <a:off x="8519" y="8969"/>
                  <a:ext cx="5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276" name="Line 25"/>
                <p:cNvSpPr>
                  <a:spLocks noChangeShapeType="1"/>
                </p:cNvSpPr>
                <p:nvPr/>
              </p:nvSpPr>
              <p:spPr bwMode="auto">
                <a:xfrm>
                  <a:off x="8516" y="6514"/>
                  <a:ext cx="5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277" name="Line 26"/>
                <p:cNvSpPr>
                  <a:spLocks noChangeShapeType="1"/>
                </p:cNvSpPr>
                <p:nvPr/>
              </p:nvSpPr>
              <p:spPr bwMode="auto">
                <a:xfrm>
                  <a:off x="8806" y="6517"/>
                  <a:ext cx="18" cy="245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pic>
          <p:nvPicPr>
            <p:cNvPr id="11272" name="Picture 27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104"/>
              <a:ext cx="3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68" name="AutoShape 28"/>
          <p:cNvSpPr>
            <a:spLocks noChangeArrowheads="1"/>
          </p:cNvSpPr>
          <p:nvPr/>
        </p:nvSpPr>
        <p:spPr bwMode="auto">
          <a:xfrm>
            <a:off x="1752600" y="4648200"/>
            <a:ext cx="4419600" cy="1981200"/>
          </a:xfrm>
          <a:prstGeom prst="wedgeEllipseCallout">
            <a:avLst>
              <a:gd name="adj1" fmla="val 31755"/>
              <a:gd name="adj2" fmla="val -130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99"/>
                </a:solidFill>
                <a:latin typeface="Times New Roman" panose="02020603050405020304" pitchFamily="18" charset="0"/>
              </a:rPr>
              <a:t>Cách vạch dấu đường khâu?</a:t>
            </a:r>
          </a:p>
        </p:txBody>
      </p:sp>
      <p:sp>
        <p:nvSpPr>
          <p:cNvPr id="61469" name="AutoShape 29"/>
          <p:cNvSpPr>
            <a:spLocks noChangeArrowheads="1"/>
          </p:cNvSpPr>
          <p:nvPr/>
        </p:nvSpPr>
        <p:spPr bwMode="auto">
          <a:xfrm>
            <a:off x="3200400" y="3581400"/>
            <a:ext cx="7086600" cy="3124200"/>
          </a:xfrm>
          <a:prstGeom prst="wedgeEllipseCallout">
            <a:avLst>
              <a:gd name="adj1" fmla="val 4389"/>
              <a:gd name="adj2" fmla="val -71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mép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2cm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5mm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67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8" grpId="0" animBg="1"/>
      <p:bldP spid="61468" grpId="1" animBg="1"/>
      <p:bldP spid="61469" grpId="0" animBg="1"/>
      <p:bldP spid="6146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37976" y="156984"/>
            <a:ext cx="115798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dấu</a:t>
            </a:r>
            <a:endParaRPr lang="en-US" altLang="en-US" sz="3600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36714" y="1295400"/>
            <a:ext cx="5068887" cy="2882900"/>
            <a:chOff x="1818" y="2539"/>
            <a:chExt cx="7983" cy="4540"/>
          </a:xfrm>
        </p:grpSpPr>
        <p:grpSp>
          <p:nvGrpSpPr>
            <p:cNvPr id="12297" name="Group 8"/>
            <p:cNvGrpSpPr>
              <a:grpSpLocks/>
            </p:cNvGrpSpPr>
            <p:nvPr/>
          </p:nvGrpSpPr>
          <p:grpSpPr bwMode="auto">
            <a:xfrm>
              <a:off x="2561" y="2539"/>
              <a:ext cx="7240" cy="4540"/>
              <a:chOff x="2271" y="1135"/>
              <a:chExt cx="6248" cy="4540"/>
            </a:xfrm>
          </p:grpSpPr>
          <p:sp>
            <p:nvSpPr>
              <p:cNvPr id="12304" name="Rectangle 9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10         9        8         7         6         5         4        3         2        1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05" name="Line 10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2306" name="Group 11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2307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08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0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1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3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4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1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2298" name="Group 22"/>
            <p:cNvGrpSpPr>
              <a:grpSpLocks/>
            </p:cNvGrpSpPr>
            <p:nvPr/>
          </p:nvGrpSpPr>
          <p:grpSpPr bwMode="auto">
            <a:xfrm>
              <a:off x="1818" y="2847"/>
              <a:ext cx="7609" cy="2145"/>
              <a:chOff x="1818" y="2847"/>
              <a:chExt cx="7609" cy="2145"/>
            </a:xfrm>
          </p:grpSpPr>
          <p:grpSp>
            <p:nvGrpSpPr>
              <p:cNvPr id="12299" name="Group 23"/>
              <p:cNvGrpSpPr>
                <a:grpSpLocks/>
              </p:cNvGrpSpPr>
              <p:nvPr/>
            </p:nvGrpSpPr>
            <p:grpSpPr bwMode="auto">
              <a:xfrm>
                <a:off x="1818" y="3191"/>
                <a:ext cx="4964" cy="1218"/>
                <a:chOff x="-337" y="1019"/>
                <a:chExt cx="10792" cy="5311"/>
              </a:xfrm>
            </p:grpSpPr>
            <p:sp>
              <p:nvSpPr>
                <p:cNvPr id="12302" name="Freeform 24"/>
                <p:cNvSpPr>
                  <a:spLocks/>
                </p:cNvSpPr>
                <p:nvPr/>
              </p:nvSpPr>
              <p:spPr bwMode="auto">
                <a:xfrm>
                  <a:off x="-337" y="1019"/>
                  <a:ext cx="10792" cy="5311"/>
                </a:xfrm>
                <a:custGeom>
                  <a:avLst/>
                  <a:gdLst>
                    <a:gd name="T0" fmla="*/ 10189 w 10792"/>
                    <a:gd name="T1" fmla="*/ 5258 h 5311"/>
                    <a:gd name="T2" fmla="*/ 0 w 10792"/>
                    <a:gd name="T3" fmla="*/ 0 h 5311"/>
                    <a:gd name="T4" fmla="*/ 10439 w 10792"/>
                    <a:gd name="T5" fmla="*/ 4507 h 5311"/>
                    <a:gd name="T6" fmla="*/ 10642 w 10792"/>
                    <a:gd name="T7" fmla="*/ 4621 h 5311"/>
                    <a:gd name="T8" fmla="*/ 10732 w 10792"/>
                    <a:gd name="T9" fmla="*/ 4696 h 5311"/>
                    <a:gd name="T10" fmla="*/ 10762 w 10792"/>
                    <a:gd name="T11" fmla="*/ 4756 h 5311"/>
                    <a:gd name="T12" fmla="*/ 10792 w 10792"/>
                    <a:gd name="T13" fmla="*/ 4861 h 5311"/>
                    <a:gd name="T14" fmla="*/ 10792 w 10792"/>
                    <a:gd name="T15" fmla="*/ 4936 h 5311"/>
                    <a:gd name="T16" fmla="*/ 10777 w 10792"/>
                    <a:gd name="T17" fmla="*/ 5041 h 5311"/>
                    <a:gd name="T18" fmla="*/ 10747 w 10792"/>
                    <a:gd name="T19" fmla="*/ 5146 h 5311"/>
                    <a:gd name="T20" fmla="*/ 10642 w 10792"/>
                    <a:gd name="T21" fmla="*/ 5236 h 5311"/>
                    <a:gd name="T22" fmla="*/ 10465 w 10792"/>
                    <a:gd name="T23" fmla="*/ 5311 h 5311"/>
                    <a:gd name="T24" fmla="*/ 10189 w 10792"/>
                    <a:gd name="T25" fmla="*/ 5258 h 53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0792"/>
                    <a:gd name="T40" fmla="*/ 0 h 5311"/>
                    <a:gd name="T41" fmla="*/ 10792 w 10792"/>
                    <a:gd name="T42" fmla="*/ 5311 h 53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0792" h="5311">
                      <a:moveTo>
                        <a:pt x="10189" y="5258"/>
                      </a:moveTo>
                      <a:lnTo>
                        <a:pt x="0" y="0"/>
                      </a:lnTo>
                      <a:lnTo>
                        <a:pt x="10439" y="4507"/>
                      </a:lnTo>
                      <a:lnTo>
                        <a:pt x="10642" y="4621"/>
                      </a:lnTo>
                      <a:lnTo>
                        <a:pt x="10732" y="4696"/>
                      </a:lnTo>
                      <a:lnTo>
                        <a:pt x="10762" y="4756"/>
                      </a:lnTo>
                      <a:lnTo>
                        <a:pt x="10792" y="4861"/>
                      </a:lnTo>
                      <a:lnTo>
                        <a:pt x="10792" y="4936"/>
                      </a:lnTo>
                      <a:lnTo>
                        <a:pt x="10777" y="5041"/>
                      </a:lnTo>
                      <a:lnTo>
                        <a:pt x="10747" y="5146"/>
                      </a:lnTo>
                      <a:lnTo>
                        <a:pt x="10642" y="5236"/>
                      </a:lnTo>
                      <a:lnTo>
                        <a:pt x="10465" y="5311"/>
                      </a:lnTo>
                      <a:lnTo>
                        <a:pt x="10189" y="525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03" name="Freeform 25"/>
                <p:cNvSpPr>
                  <a:spLocks/>
                </p:cNvSpPr>
                <p:nvPr/>
              </p:nvSpPr>
              <p:spPr bwMode="auto">
                <a:xfrm>
                  <a:off x="9300" y="5580"/>
                  <a:ext cx="930" cy="555"/>
                </a:xfrm>
                <a:custGeom>
                  <a:avLst/>
                  <a:gdLst>
                    <a:gd name="T0" fmla="*/ 0 w 930"/>
                    <a:gd name="T1" fmla="*/ 0 h 555"/>
                    <a:gd name="T2" fmla="*/ 646 w 930"/>
                    <a:gd name="T3" fmla="*/ 524 h 555"/>
                    <a:gd name="T4" fmla="*/ 825 w 930"/>
                    <a:gd name="T5" fmla="*/ 555 h 555"/>
                    <a:gd name="T6" fmla="*/ 930 w 930"/>
                    <a:gd name="T7" fmla="*/ 420 h 555"/>
                    <a:gd name="T8" fmla="*/ 915 w 930"/>
                    <a:gd name="T9" fmla="*/ 255 h 555"/>
                    <a:gd name="T10" fmla="*/ 759 w 930"/>
                    <a:gd name="T11" fmla="*/ 185 h 555"/>
                    <a:gd name="T12" fmla="*/ 0 w 930"/>
                    <a:gd name="T13" fmla="*/ 0 h 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30"/>
                    <a:gd name="T22" fmla="*/ 0 h 555"/>
                    <a:gd name="T23" fmla="*/ 930 w 930"/>
                    <a:gd name="T24" fmla="*/ 555 h 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30" h="555">
                      <a:moveTo>
                        <a:pt x="0" y="0"/>
                      </a:moveTo>
                      <a:lnTo>
                        <a:pt x="646" y="524"/>
                      </a:lnTo>
                      <a:lnTo>
                        <a:pt x="825" y="555"/>
                      </a:lnTo>
                      <a:lnTo>
                        <a:pt x="930" y="420"/>
                      </a:lnTo>
                      <a:lnTo>
                        <a:pt x="915" y="255"/>
                      </a:lnTo>
                      <a:lnTo>
                        <a:pt x="759" y="1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  <p:sp>
            <p:nvSpPr>
              <p:cNvPr id="12300" name="Freeform 26"/>
              <p:cNvSpPr>
                <a:spLocks/>
              </p:cNvSpPr>
              <p:nvPr/>
            </p:nvSpPr>
            <p:spPr bwMode="auto">
              <a:xfrm>
                <a:off x="6782" y="3510"/>
                <a:ext cx="1513" cy="855"/>
              </a:xfrm>
              <a:custGeom>
                <a:avLst/>
                <a:gdLst>
                  <a:gd name="T0" fmla="*/ 0 w 1513"/>
                  <a:gd name="T1" fmla="*/ 854 h 855"/>
                  <a:gd name="T2" fmla="*/ 103 w 1513"/>
                  <a:gd name="T3" fmla="*/ 855 h 855"/>
                  <a:gd name="T4" fmla="*/ 193 w 1513"/>
                  <a:gd name="T5" fmla="*/ 825 h 855"/>
                  <a:gd name="T6" fmla="*/ 328 w 1513"/>
                  <a:gd name="T7" fmla="*/ 780 h 855"/>
                  <a:gd name="T8" fmla="*/ 433 w 1513"/>
                  <a:gd name="T9" fmla="*/ 705 h 855"/>
                  <a:gd name="T10" fmla="*/ 508 w 1513"/>
                  <a:gd name="T11" fmla="*/ 645 h 855"/>
                  <a:gd name="T12" fmla="*/ 583 w 1513"/>
                  <a:gd name="T13" fmla="*/ 525 h 855"/>
                  <a:gd name="T14" fmla="*/ 718 w 1513"/>
                  <a:gd name="T15" fmla="*/ 270 h 855"/>
                  <a:gd name="T16" fmla="*/ 838 w 1513"/>
                  <a:gd name="T17" fmla="*/ 120 h 855"/>
                  <a:gd name="T18" fmla="*/ 898 w 1513"/>
                  <a:gd name="T19" fmla="*/ 60 h 855"/>
                  <a:gd name="T20" fmla="*/ 973 w 1513"/>
                  <a:gd name="T21" fmla="*/ 30 h 855"/>
                  <a:gd name="T22" fmla="*/ 1033 w 1513"/>
                  <a:gd name="T23" fmla="*/ 0 h 855"/>
                  <a:gd name="T24" fmla="*/ 1138 w 1513"/>
                  <a:gd name="T25" fmla="*/ 30 h 855"/>
                  <a:gd name="T26" fmla="*/ 1213 w 1513"/>
                  <a:gd name="T27" fmla="*/ 75 h 855"/>
                  <a:gd name="T28" fmla="*/ 1258 w 1513"/>
                  <a:gd name="T29" fmla="*/ 240 h 855"/>
                  <a:gd name="T30" fmla="*/ 1303 w 1513"/>
                  <a:gd name="T31" fmla="*/ 330 h 855"/>
                  <a:gd name="T32" fmla="*/ 1348 w 1513"/>
                  <a:gd name="T33" fmla="*/ 345 h 855"/>
                  <a:gd name="T34" fmla="*/ 1423 w 1513"/>
                  <a:gd name="T35" fmla="*/ 360 h 855"/>
                  <a:gd name="T36" fmla="*/ 1513 w 1513"/>
                  <a:gd name="T37" fmla="*/ 330 h 8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13"/>
                  <a:gd name="T58" fmla="*/ 0 h 855"/>
                  <a:gd name="T59" fmla="*/ 1513 w 1513"/>
                  <a:gd name="T60" fmla="*/ 855 h 8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13" h="855">
                    <a:moveTo>
                      <a:pt x="0" y="854"/>
                    </a:moveTo>
                    <a:lnTo>
                      <a:pt x="103" y="855"/>
                    </a:lnTo>
                    <a:lnTo>
                      <a:pt x="193" y="825"/>
                    </a:lnTo>
                    <a:lnTo>
                      <a:pt x="328" y="780"/>
                    </a:lnTo>
                    <a:lnTo>
                      <a:pt x="433" y="705"/>
                    </a:lnTo>
                    <a:lnTo>
                      <a:pt x="508" y="645"/>
                    </a:lnTo>
                    <a:lnTo>
                      <a:pt x="583" y="525"/>
                    </a:lnTo>
                    <a:lnTo>
                      <a:pt x="718" y="270"/>
                    </a:lnTo>
                    <a:lnTo>
                      <a:pt x="838" y="120"/>
                    </a:lnTo>
                    <a:lnTo>
                      <a:pt x="898" y="60"/>
                    </a:lnTo>
                    <a:lnTo>
                      <a:pt x="973" y="30"/>
                    </a:lnTo>
                    <a:lnTo>
                      <a:pt x="1033" y="0"/>
                    </a:lnTo>
                    <a:lnTo>
                      <a:pt x="1138" y="30"/>
                    </a:lnTo>
                    <a:lnTo>
                      <a:pt x="1213" y="75"/>
                    </a:lnTo>
                    <a:lnTo>
                      <a:pt x="1258" y="240"/>
                    </a:lnTo>
                    <a:lnTo>
                      <a:pt x="1303" y="330"/>
                    </a:lnTo>
                    <a:lnTo>
                      <a:pt x="1348" y="345"/>
                    </a:lnTo>
                    <a:lnTo>
                      <a:pt x="1423" y="360"/>
                    </a:lnTo>
                    <a:lnTo>
                      <a:pt x="1513" y="33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2301" name="Freeform 27"/>
              <p:cNvSpPr>
                <a:spLocks/>
              </p:cNvSpPr>
              <p:nvPr/>
            </p:nvSpPr>
            <p:spPr bwMode="auto">
              <a:xfrm>
                <a:off x="6556" y="2847"/>
                <a:ext cx="2871" cy="2145"/>
              </a:xfrm>
              <a:custGeom>
                <a:avLst/>
                <a:gdLst>
                  <a:gd name="T0" fmla="*/ 2564 w 2871"/>
                  <a:gd name="T1" fmla="*/ 2145 h 2145"/>
                  <a:gd name="T2" fmla="*/ 2684 w 2871"/>
                  <a:gd name="T3" fmla="*/ 1971 h 2145"/>
                  <a:gd name="T4" fmla="*/ 2729 w 2871"/>
                  <a:gd name="T5" fmla="*/ 1761 h 2145"/>
                  <a:gd name="T6" fmla="*/ 2776 w 2871"/>
                  <a:gd name="T7" fmla="*/ 1665 h 2145"/>
                  <a:gd name="T8" fmla="*/ 2790 w 2871"/>
                  <a:gd name="T9" fmla="*/ 1620 h 2145"/>
                  <a:gd name="T10" fmla="*/ 2818 w 2871"/>
                  <a:gd name="T11" fmla="*/ 1470 h 2145"/>
                  <a:gd name="T12" fmla="*/ 2762 w 2871"/>
                  <a:gd name="T13" fmla="*/ 840 h 2145"/>
                  <a:gd name="T14" fmla="*/ 2663 w 2871"/>
                  <a:gd name="T15" fmla="*/ 630 h 2145"/>
                  <a:gd name="T16" fmla="*/ 2578 w 2871"/>
                  <a:gd name="T17" fmla="*/ 495 h 2145"/>
                  <a:gd name="T18" fmla="*/ 2550 w 2871"/>
                  <a:gd name="T19" fmla="*/ 450 h 2145"/>
                  <a:gd name="T20" fmla="*/ 2408 w 2871"/>
                  <a:gd name="T21" fmla="*/ 375 h 2145"/>
                  <a:gd name="T22" fmla="*/ 2295 w 2871"/>
                  <a:gd name="T23" fmla="*/ 285 h 2145"/>
                  <a:gd name="T24" fmla="*/ 2026 w 2871"/>
                  <a:gd name="T25" fmla="*/ 180 h 2145"/>
                  <a:gd name="T26" fmla="*/ 1829 w 2871"/>
                  <a:gd name="T27" fmla="*/ 105 h 2145"/>
                  <a:gd name="T28" fmla="*/ 1461 w 2871"/>
                  <a:gd name="T29" fmla="*/ 0 h 2145"/>
                  <a:gd name="T30" fmla="*/ 825 w 2871"/>
                  <a:gd name="T31" fmla="*/ 60 h 2145"/>
                  <a:gd name="T32" fmla="*/ 782 w 2871"/>
                  <a:gd name="T33" fmla="*/ 90 h 2145"/>
                  <a:gd name="T34" fmla="*/ 726 w 2871"/>
                  <a:gd name="T35" fmla="*/ 105 h 2145"/>
                  <a:gd name="T36" fmla="*/ 697 w 2871"/>
                  <a:gd name="T37" fmla="*/ 150 h 2145"/>
                  <a:gd name="T38" fmla="*/ 613 w 2871"/>
                  <a:gd name="T39" fmla="*/ 195 h 2145"/>
                  <a:gd name="T40" fmla="*/ 528 w 2871"/>
                  <a:gd name="T41" fmla="*/ 255 h 2145"/>
                  <a:gd name="T42" fmla="*/ 429 w 2871"/>
                  <a:gd name="T43" fmla="*/ 330 h 2145"/>
                  <a:gd name="T44" fmla="*/ 358 w 2871"/>
                  <a:gd name="T45" fmla="*/ 420 h 2145"/>
                  <a:gd name="T46" fmla="*/ 203 w 2871"/>
                  <a:gd name="T47" fmla="*/ 630 h 2145"/>
                  <a:gd name="T48" fmla="*/ 104 w 2871"/>
                  <a:gd name="T49" fmla="*/ 810 h 2145"/>
                  <a:gd name="T50" fmla="*/ 47 w 2871"/>
                  <a:gd name="T51" fmla="*/ 1020 h 2145"/>
                  <a:gd name="T52" fmla="*/ 75 w 2871"/>
                  <a:gd name="T53" fmla="*/ 1485 h 21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871"/>
                  <a:gd name="T82" fmla="*/ 0 h 2145"/>
                  <a:gd name="T83" fmla="*/ 2871 w 2871"/>
                  <a:gd name="T84" fmla="*/ 2145 h 214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871" h="2145">
                    <a:moveTo>
                      <a:pt x="2564" y="2145"/>
                    </a:moveTo>
                    <a:cubicBezTo>
                      <a:pt x="2625" y="2096"/>
                      <a:pt x="2641" y="2039"/>
                      <a:pt x="2684" y="1971"/>
                    </a:cubicBezTo>
                    <a:cubicBezTo>
                      <a:pt x="2699" y="1906"/>
                      <a:pt x="2709" y="1825"/>
                      <a:pt x="2729" y="1761"/>
                    </a:cubicBezTo>
                    <a:cubicBezTo>
                      <a:pt x="2733" y="1726"/>
                      <a:pt x="2769" y="1700"/>
                      <a:pt x="2776" y="1665"/>
                    </a:cubicBezTo>
                    <a:cubicBezTo>
                      <a:pt x="2779" y="1649"/>
                      <a:pt x="2786" y="1635"/>
                      <a:pt x="2790" y="1620"/>
                    </a:cubicBezTo>
                    <a:cubicBezTo>
                      <a:pt x="2800" y="1570"/>
                      <a:pt x="2818" y="1470"/>
                      <a:pt x="2818" y="1470"/>
                    </a:cubicBezTo>
                    <a:cubicBezTo>
                      <a:pt x="2814" y="1311"/>
                      <a:pt x="2871" y="1013"/>
                      <a:pt x="2762" y="840"/>
                    </a:cubicBezTo>
                    <a:cubicBezTo>
                      <a:pt x="2743" y="761"/>
                      <a:pt x="2706" y="696"/>
                      <a:pt x="2663" y="630"/>
                    </a:cubicBezTo>
                    <a:cubicBezTo>
                      <a:pt x="2663" y="630"/>
                      <a:pt x="2592" y="518"/>
                      <a:pt x="2578" y="495"/>
                    </a:cubicBezTo>
                    <a:cubicBezTo>
                      <a:pt x="2568" y="480"/>
                      <a:pt x="2565" y="458"/>
                      <a:pt x="2550" y="450"/>
                    </a:cubicBezTo>
                    <a:cubicBezTo>
                      <a:pt x="2501" y="424"/>
                      <a:pt x="2459" y="393"/>
                      <a:pt x="2408" y="375"/>
                    </a:cubicBezTo>
                    <a:cubicBezTo>
                      <a:pt x="2371" y="345"/>
                      <a:pt x="2338" y="304"/>
                      <a:pt x="2295" y="285"/>
                    </a:cubicBezTo>
                    <a:cubicBezTo>
                      <a:pt x="2206" y="247"/>
                      <a:pt x="2116" y="218"/>
                      <a:pt x="2026" y="180"/>
                    </a:cubicBezTo>
                    <a:cubicBezTo>
                      <a:pt x="1958" y="151"/>
                      <a:pt x="1902" y="121"/>
                      <a:pt x="1829" y="105"/>
                    </a:cubicBezTo>
                    <a:cubicBezTo>
                      <a:pt x="1710" y="42"/>
                      <a:pt x="1591" y="23"/>
                      <a:pt x="1461" y="0"/>
                    </a:cubicBezTo>
                    <a:cubicBezTo>
                      <a:pt x="1186" y="9"/>
                      <a:pt x="1057" y="11"/>
                      <a:pt x="825" y="60"/>
                    </a:cubicBezTo>
                    <a:cubicBezTo>
                      <a:pt x="811" y="70"/>
                      <a:pt x="798" y="83"/>
                      <a:pt x="782" y="90"/>
                    </a:cubicBezTo>
                    <a:cubicBezTo>
                      <a:pt x="764" y="98"/>
                      <a:pt x="742" y="94"/>
                      <a:pt x="726" y="105"/>
                    </a:cubicBezTo>
                    <a:cubicBezTo>
                      <a:pt x="712" y="115"/>
                      <a:pt x="710" y="137"/>
                      <a:pt x="697" y="150"/>
                    </a:cubicBezTo>
                    <a:cubicBezTo>
                      <a:pt x="670" y="179"/>
                      <a:pt x="648" y="183"/>
                      <a:pt x="613" y="195"/>
                    </a:cubicBezTo>
                    <a:cubicBezTo>
                      <a:pt x="514" y="300"/>
                      <a:pt x="623" y="197"/>
                      <a:pt x="528" y="255"/>
                    </a:cubicBezTo>
                    <a:cubicBezTo>
                      <a:pt x="493" y="276"/>
                      <a:pt x="463" y="306"/>
                      <a:pt x="429" y="330"/>
                    </a:cubicBezTo>
                    <a:cubicBezTo>
                      <a:pt x="328" y="491"/>
                      <a:pt x="485" y="247"/>
                      <a:pt x="358" y="420"/>
                    </a:cubicBezTo>
                    <a:cubicBezTo>
                      <a:pt x="304" y="495"/>
                      <a:pt x="277" y="577"/>
                      <a:pt x="203" y="630"/>
                    </a:cubicBezTo>
                    <a:cubicBezTo>
                      <a:pt x="181" y="698"/>
                      <a:pt x="140" y="751"/>
                      <a:pt x="104" y="810"/>
                    </a:cubicBezTo>
                    <a:cubicBezTo>
                      <a:pt x="73" y="859"/>
                      <a:pt x="58" y="960"/>
                      <a:pt x="47" y="1020"/>
                    </a:cubicBezTo>
                    <a:cubicBezTo>
                      <a:pt x="61" y="1466"/>
                      <a:pt x="0" y="1325"/>
                      <a:pt x="75" y="148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63516" name="AutoShape 28"/>
          <p:cNvSpPr>
            <a:spLocks noChangeArrowheads="1"/>
          </p:cNvSpPr>
          <p:nvPr/>
        </p:nvSpPr>
        <p:spPr bwMode="auto">
          <a:xfrm>
            <a:off x="6858000" y="3048000"/>
            <a:ext cx="3810000" cy="1828800"/>
          </a:xfrm>
          <a:prstGeom prst="wedgeEllipseCallout">
            <a:avLst>
              <a:gd name="adj1" fmla="val -49042"/>
              <a:gd name="adj2" fmla="val -565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6699"/>
                </a:solidFill>
                <a:latin typeface="Times New Roman" panose="02020603050405020304" pitchFamily="18" charset="0"/>
              </a:rPr>
              <a:t>Bắt đầu khâu từ bên nào qua bên nào?</a:t>
            </a:r>
            <a:r>
              <a:rPr lang="en-US" altLang="en-US">
                <a:solidFill>
                  <a:srgbClr val="006699"/>
                </a:solidFill>
              </a:rPr>
              <a:t> </a:t>
            </a:r>
          </a:p>
        </p:txBody>
      </p:sp>
      <p:sp>
        <p:nvSpPr>
          <p:cNvPr id="63517" name="AutoShape 29"/>
          <p:cNvSpPr>
            <a:spLocks noChangeArrowheads="1"/>
          </p:cNvSpPr>
          <p:nvPr/>
        </p:nvSpPr>
        <p:spPr bwMode="auto">
          <a:xfrm>
            <a:off x="7086600" y="838200"/>
            <a:ext cx="3352800" cy="1447800"/>
          </a:xfrm>
          <a:prstGeom prst="wedgeEllipseCallout">
            <a:avLst>
              <a:gd name="adj1" fmla="val -56958"/>
              <a:gd name="adj2" fmla="val 680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99"/>
                </a:solidFill>
                <a:latin typeface="Times New Roman" panose="02020603050405020304" pitchFamily="18" charset="0"/>
              </a:rPr>
              <a:t>Khâu từ phải qua trái.</a:t>
            </a:r>
          </a:p>
        </p:txBody>
      </p:sp>
      <p:sp>
        <p:nvSpPr>
          <p:cNvPr id="63518" name="AutoShape 30"/>
          <p:cNvSpPr>
            <a:spLocks noChangeArrowheads="1"/>
          </p:cNvSpPr>
          <p:nvPr/>
        </p:nvSpPr>
        <p:spPr bwMode="auto">
          <a:xfrm>
            <a:off x="5715000" y="3962400"/>
            <a:ext cx="4724400" cy="2514600"/>
          </a:xfrm>
          <a:prstGeom prst="wedgeEllipseCallout">
            <a:avLst>
              <a:gd name="adj1" fmla="val -34407"/>
              <a:gd name="adj2" fmla="val -77843"/>
            </a:avLst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Bắt đầu khâu, lên kim ở điểm nào? Điểm đó cách vải bao nhiêu cm?</a:t>
            </a:r>
          </a:p>
        </p:txBody>
      </p:sp>
      <p:sp>
        <p:nvSpPr>
          <p:cNvPr id="63519" name="AutoShape 31"/>
          <p:cNvSpPr>
            <a:spLocks noChangeArrowheads="1"/>
          </p:cNvSpPr>
          <p:nvPr/>
        </p:nvSpPr>
        <p:spPr bwMode="auto">
          <a:xfrm>
            <a:off x="1752600" y="4800600"/>
            <a:ext cx="5334000" cy="1905000"/>
          </a:xfrm>
          <a:prstGeom prst="wedgeEllipseCallout">
            <a:avLst>
              <a:gd name="adj1" fmla="val 31963"/>
              <a:gd name="adj2" fmla="val -142000"/>
            </a:avLst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Bắt đầu khâu lên kim ở 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điểm 1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, cách mép vải 1cm.</a:t>
            </a: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2057400" y="3048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3600">
                <a:solidFill>
                  <a:srgbClr val="006666"/>
                </a:solidFill>
                <a:latin typeface="Times New Roman" panose="02020603050405020304" pitchFamily="18" charset="0"/>
              </a:rPr>
              <a:t> Bắt đầu khâu</a:t>
            </a:r>
          </a:p>
        </p:txBody>
      </p:sp>
    </p:spTree>
    <p:extLst>
      <p:ext uri="{BB962C8B-B14F-4D97-AF65-F5344CB8AC3E}">
        <p14:creationId xmlns:p14="http://schemas.microsoft.com/office/powerpoint/2010/main" val="9806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3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63516" grpId="0" animBg="1"/>
      <p:bldP spid="63516" grpId="1" animBg="1"/>
      <p:bldP spid="63517" grpId="0" animBg="1"/>
      <p:bldP spid="63518" grpId="0" animBg="1"/>
      <p:bldP spid="63518" grpId="1" animBg="1"/>
      <p:bldP spid="63519" grpId="0" animBg="1"/>
      <p:bldP spid="635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1447800"/>
            <a:ext cx="5519738" cy="2882900"/>
            <a:chOff x="1584" y="1245"/>
            <a:chExt cx="8691" cy="4540"/>
          </a:xfrm>
        </p:grpSpPr>
        <p:grpSp>
          <p:nvGrpSpPr>
            <p:cNvPr id="13320" name="Group 8"/>
            <p:cNvGrpSpPr>
              <a:grpSpLocks/>
            </p:cNvGrpSpPr>
            <p:nvPr/>
          </p:nvGrpSpPr>
          <p:grpSpPr bwMode="auto">
            <a:xfrm>
              <a:off x="1584" y="1245"/>
              <a:ext cx="7240" cy="4540"/>
              <a:chOff x="2271" y="1135"/>
              <a:chExt cx="6248" cy="4540"/>
            </a:xfrm>
          </p:grpSpPr>
          <p:sp>
            <p:nvSpPr>
              <p:cNvPr id="13330" name="Rectangle 9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10         9        8         7         6         5         4         3         2        1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331" name="Line 10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3332" name="Group 11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333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6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3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4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41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4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3321" name="Group 22"/>
            <p:cNvGrpSpPr>
              <a:grpSpLocks/>
            </p:cNvGrpSpPr>
            <p:nvPr/>
          </p:nvGrpSpPr>
          <p:grpSpPr bwMode="auto">
            <a:xfrm>
              <a:off x="4440" y="3480"/>
              <a:ext cx="5835" cy="2183"/>
              <a:chOff x="4440" y="3480"/>
              <a:chExt cx="5835" cy="2183"/>
            </a:xfrm>
          </p:grpSpPr>
          <p:grpSp>
            <p:nvGrpSpPr>
              <p:cNvPr id="13322" name="Group 23"/>
              <p:cNvGrpSpPr>
                <a:grpSpLocks/>
              </p:cNvGrpSpPr>
              <p:nvPr/>
            </p:nvGrpSpPr>
            <p:grpSpPr bwMode="auto">
              <a:xfrm>
                <a:off x="4440" y="3480"/>
                <a:ext cx="5198" cy="218"/>
                <a:chOff x="4440" y="3480"/>
                <a:chExt cx="5198" cy="218"/>
              </a:xfrm>
            </p:grpSpPr>
            <p:sp>
              <p:nvSpPr>
                <p:cNvPr id="13325" name="Freeform 24"/>
                <p:cNvSpPr>
                  <a:spLocks/>
                </p:cNvSpPr>
                <p:nvPr/>
              </p:nvSpPr>
              <p:spPr bwMode="auto">
                <a:xfrm>
                  <a:off x="4440" y="3630"/>
                  <a:ext cx="1095" cy="68"/>
                </a:xfrm>
                <a:custGeom>
                  <a:avLst/>
                  <a:gdLst>
                    <a:gd name="T0" fmla="*/ 1093 w 1095"/>
                    <a:gd name="T1" fmla="*/ 68 h 68"/>
                    <a:gd name="T2" fmla="*/ 0 w 1095"/>
                    <a:gd name="T3" fmla="*/ 60 h 68"/>
                    <a:gd name="T4" fmla="*/ 1095 w 1095"/>
                    <a:gd name="T5" fmla="*/ 0 h 68"/>
                    <a:gd name="T6" fmla="*/ 1093 w 1095"/>
                    <a:gd name="T7" fmla="*/ 68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5"/>
                    <a:gd name="T13" fmla="*/ 0 h 68"/>
                    <a:gd name="T14" fmla="*/ 1095 w 1095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5" h="68">
                      <a:moveTo>
                        <a:pt x="1093" y="68"/>
                      </a:moveTo>
                      <a:lnTo>
                        <a:pt x="0" y="60"/>
                      </a:lnTo>
                      <a:lnTo>
                        <a:pt x="1095" y="0"/>
                      </a:lnTo>
                      <a:lnTo>
                        <a:pt x="1093" y="6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326" name="Freeform 25"/>
                <p:cNvSpPr>
                  <a:spLocks/>
                </p:cNvSpPr>
                <p:nvPr/>
              </p:nvSpPr>
              <p:spPr bwMode="auto">
                <a:xfrm>
                  <a:off x="6195" y="3585"/>
                  <a:ext cx="645" cy="113"/>
                </a:xfrm>
                <a:custGeom>
                  <a:avLst/>
                  <a:gdLst>
                    <a:gd name="T0" fmla="*/ 641 w 645"/>
                    <a:gd name="T1" fmla="*/ 113 h 113"/>
                    <a:gd name="T2" fmla="*/ 0 w 645"/>
                    <a:gd name="T3" fmla="*/ 105 h 113"/>
                    <a:gd name="T4" fmla="*/ 0 w 645"/>
                    <a:gd name="T5" fmla="*/ 90 h 113"/>
                    <a:gd name="T6" fmla="*/ 0 w 645"/>
                    <a:gd name="T7" fmla="*/ 30 h 113"/>
                    <a:gd name="T8" fmla="*/ 645 w 645"/>
                    <a:gd name="T9" fmla="*/ 0 h 113"/>
                    <a:gd name="T10" fmla="*/ 641 w 645"/>
                    <a:gd name="T11" fmla="*/ 113 h 1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5"/>
                    <a:gd name="T19" fmla="*/ 0 h 113"/>
                    <a:gd name="T20" fmla="*/ 645 w 645"/>
                    <a:gd name="T21" fmla="*/ 113 h 1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5" h="113">
                      <a:moveTo>
                        <a:pt x="641" y="113"/>
                      </a:moveTo>
                      <a:lnTo>
                        <a:pt x="0" y="105"/>
                      </a:lnTo>
                      <a:lnTo>
                        <a:pt x="0" y="90"/>
                      </a:lnTo>
                      <a:lnTo>
                        <a:pt x="0" y="30"/>
                      </a:lnTo>
                      <a:lnTo>
                        <a:pt x="645" y="0"/>
                      </a:lnTo>
                      <a:lnTo>
                        <a:pt x="641" y="113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3327" name="Group 26"/>
                <p:cNvGrpSpPr>
                  <a:grpSpLocks/>
                </p:cNvGrpSpPr>
                <p:nvPr/>
              </p:nvGrpSpPr>
              <p:grpSpPr bwMode="auto">
                <a:xfrm>
                  <a:off x="7500" y="3480"/>
                  <a:ext cx="2138" cy="218"/>
                  <a:chOff x="7500" y="3480"/>
                  <a:chExt cx="2138" cy="218"/>
                </a:xfrm>
              </p:grpSpPr>
              <p:sp>
                <p:nvSpPr>
                  <p:cNvPr id="13328" name="Freeform 27"/>
                  <p:cNvSpPr>
                    <a:spLocks/>
                  </p:cNvSpPr>
                  <p:nvPr/>
                </p:nvSpPr>
                <p:spPr bwMode="auto">
                  <a:xfrm>
                    <a:off x="7500" y="3480"/>
                    <a:ext cx="2138" cy="218"/>
                  </a:xfrm>
                  <a:custGeom>
                    <a:avLst/>
                    <a:gdLst>
                      <a:gd name="T0" fmla="*/ 8 w 2138"/>
                      <a:gd name="T1" fmla="*/ 218 h 218"/>
                      <a:gd name="T2" fmla="*/ 1836 w 2138"/>
                      <a:gd name="T3" fmla="*/ 218 h 218"/>
                      <a:gd name="T4" fmla="*/ 1935 w 2138"/>
                      <a:gd name="T5" fmla="*/ 216 h 218"/>
                      <a:gd name="T6" fmla="*/ 1990 w 2138"/>
                      <a:gd name="T7" fmla="*/ 211 h 218"/>
                      <a:gd name="T8" fmla="*/ 2024 w 2138"/>
                      <a:gd name="T9" fmla="*/ 209 h 218"/>
                      <a:gd name="T10" fmla="*/ 2062 w 2138"/>
                      <a:gd name="T11" fmla="*/ 197 h 218"/>
                      <a:gd name="T12" fmla="*/ 2091 w 2138"/>
                      <a:gd name="T13" fmla="*/ 180 h 218"/>
                      <a:gd name="T14" fmla="*/ 2117 w 2138"/>
                      <a:gd name="T15" fmla="*/ 151 h 218"/>
                      <a:gd name="T16" fmla="*/ 2134 w 2138"/>
                      <a:gd name="T17" fmla="*/ 128 h 218"/>
                      <a:gd name="T18" fmla="*/ 2138 w 2138"/>
                      <a:gd name="T19" fmla="*/ 90 h 218"/>
                      <a:gd name="T20" fmla="*/ 2123 w 2138"/>
                      <a:gd name="T21" fmla="*/ 75 h 218"/>
                      <a:gd name="T22" fmla="*/ 2123 w 2138"/>
                      <a:gd name="T23" fmla="*/ 75 h 218"/>
                      <a:gd name="T24" fmla="*/ 2115 w 2138"/>
                      <a:gd name="T25" fmla="*/ 60 h 218"/>
                      <a:gd name="T26" fmla="*/ 2085 w 2138"/>
                      <a:gd name="T27" fmla="*/ 23 h 218"/>
                      <a:gd name="T28" fmla="*/ 2048 w 2138"/>
                      <a:gd name="T29" fmla="*/ 8 h 218"/>
                      <a:gd name="T30" fmla="*/ 1995 w 2138"/>
                      <a:gd name="T31" fmla="*/ 0 h 218"/>
                      <a:gd name="T32" fmla="*/ 1838 w 2138"/>
                      <a:gd name="T33" fmla="*/ 8 h 218"/>
                      <a:gd name="T34" fmla="*/ 0 w 2138"/>
                      <a:gd name="T35" fmla="*/ 120 h 218"/>
                      <a:gd name="T36" fmla="*/ 8 w 2138"/>
                      <a:gd name="T37" fmla="*/ 218 h 21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138"/>
                      <a:gd name="T58" fmla="*/ 0 h 218"/>
                      <a:gd name="T59" fmla="*/ 2138 w 2138"/>
                      <a:gd name="T60" fmla="*/ 218 h 21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138" h="218">
                        <a:moveTo>
                          <a:pt x="8" y="218"/>
                        </a:moveTo>
                        <a:lnTo>
                          <a:pt x="1836" y="218"/>
                        </a:lnTo>
                        <a:lnTo>
                          <a:pt x="1935" y="216"/>
                        </a:lnTo>
                        <a:lnTo>
                          <a:pt x="1990" y="211"/>
                        </a:lnTo>
                        <a:lnTo>
                          <a:pt x="2024" y="209"/>
                        </a:lnTo>
                        <a:lnTo>
                          <a:pt x="2062" y="197"/>
                        </a:lnTo>
                        <a:lnTo>
                          <a:pt x="2091" y="180"/>
                        </a:lnTo>
                        <a:lnTo>
                          <a:pt x="2117" y="151"/>
                        </a:lnTo>
                        <a:lnTo>
                          <a:pt x="2134" y="128"/>
                        </a:lnTo>
                        <a:lnTo>
                          <a:pt x="2138" y="90"/>
                        </a:lnTo>
                        <a:lnTo>
                          <a:pt x="2123" y="75"/>
                        </a:lnTo>
                        <a:lnTo>
                          <a:pt x="2115" y="60"/>
                        </a:lnTo>
                        <a:lnTo>
                          <a:pt x="2085" y="23"/>
                        </a:lnTo>
                        <a:lnTo>
                          <a:pt x="2048" y="8"/>
                        </a:lnTo>
                        <a:lnTo>
                          <a:pt x="1995" y="0"/>
                        </a:lnTo>
                        <a:lnTo>
                          <a:pt x="1838" y="8"/>
                        </a:lnTo>
                        <a:lnTo>
                          <a:pt x="0" y="120"/>
                        </a:lnTo>
                        <a:lnTo>
                          <a:pt x="8" y="218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329" name="Freeform 28"/>
                  <p:cNvSpPr>
                    <a:spLocks/>
                  </p:cNvSpPr>
                  <p:nvPr/>
                </p:nvSpPr>
                <p:spPr bwMode="auto">
                  <a:xfrm>
                    <a:off x="9185" y="3530"/>
                    <a:ext cx="367" cy="97"/>
                  </a:xfrm>
                  <a:custGeom>
                    <a:avLst/>
                    <a:gdLst>
                      <a:gd name="T0" fmla="*/ 0 w 367"/>
                      <a:gd name="T1" fmla="*/ 60 h 97"/>
                      <a:gd name="T2" fmla="*/ 337 w 367"/>
                      <a:gd name="T3" fmla="*/ 97 h 97"/>
                      <a:gd name="T4" fmla="*/ 367 w 367"/>
                      <a:gd name="T5" fmla="*/ 67 h 97"/>
                      <a:gd name="T6" fmla="*/ 360 w 367"/>
                      <a:gd name="T7" fmla="*/ 22 h 97"/>
                      <a:gd name="T8" fmla="*/ 322 w 367"/>
                      <a:gd name="T9" fmla="*/ 0 h 97"/>
                      <a:gd name="T10" fmla="*/ 0 w 367"/>
                      <a:gd name="T11" fmla="*/ 60 h 9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7"/>
                      <a:gd name="T19" fmla="*/ 0 h 97"/>
                      <a:gd name="T20" fmla="*/ 367 w 367"/>
                      <a:gd name="T21" fmla="*/ 97 h 9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7" h="97">
                        <a:moveTo>
                          <a:pt x="0" y="60"/>
                        </a:moveTo>
                        <a:lnTo>
                          <a:pt x="337" y="97"/>
                        </a:lnTo>
                        <a:lnTo>
                          <a:pt x="367" y="67"/>
                        </a:lnTo>
                        <a:lnTo>
                          <a:pt x="360" y="22"/>
                        </a:lnTo>
                        <a:lnTo>
                          <a:pt x="322" y="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13323" name="Freeform 29"/>
              <p:cNvSpPr>
                <a:spLocks/>
              </p:cNvSpPr>
              <p:nvPr/>
            </p:nvSpPr>
            <p:spPr bwMode="auto">
              <a:xfrm>
                <a:off x="9630" y="3630"/>
                <a:ext cx="645" cy="1920"/>
              </a:xfrm>
              <a:custGeom>
                <a:avLst/>
                <a:gdLst>
                  <a:gd name="T0" fmla="*/ 0 w 645"/>
                  <a:gd name="T1" fmla="*/ 0 h 1920"/>
                  <a:gd name="T2" fmla="*/ 30 w 645"/>
                  <a:gd name="T3" fmla="*/ 120 h 1920"/>
                  <a:gd name="T4" fmla="*/ 60 w 645"/>
                  <a:gd name="T5" fmla="*/ 293 h 1920"/>
                  <a:gd name="T6" fmla="*/ 75 w 645"/>
                  <a:gd name="T7" fmla="*/ 443 h 1920"/>
                  <a:gd name="T8" fmla="*/ 68 w 645"/>
                  <a:gd name="T9" fmla="*/ 660 h 1920"/>
                  <a:gd name="T10" fmla="*/ 83 w 645"/>
                  <a:gd name="T11" fmla="*/ 810 h 1920"/>
                  <a:gd name="T12" fmla="*/ 105 w 645"/>
                  <a:gd name="T13" fmla="*/ 885 h 1920"/>
                  <a:gd name="T14" fmla="*/ 143 w 645"/>
                  <a:gd name="T15" fmla="*/ 983 h 1920"/>
                  <a:gd name="T16" fmla="*/ 233 w 645"/>
                  <a:gd name="T17" fmla="*/ 1088 h 1920"/>
                  <a:gd name="T18" fmla="*/ 323 w 645"/>
                  <a:gd name="T19" fmla="*/ 1148 h 1920"/>
                  <a:gd name="T20" fmla="*/ 420 w 645"/>
                  <a:gd name="T21" fmla="*/ 1253 h 1920"/>
                  <a:gd name="T22" fmla="*/ 503 w 645"/>
                  <a:gd name="T23" fmla="*/ 1410 h 1920"/>
                  <a:gd name="T24" fmla="*/ 645 w 645"/>
                  <a:gd name="T25" fmla="*/ 1920 h 19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45"/>
                  <a:gd name="T40" fmla="*/ 0 h 1920"/>
                  <a:gd name="T41" fmla="*/ 645 w 645"/>
                  <a:gd name="T42" fmla="*/ 1920 h 19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45" h="1920">
                    <a:moveTo>
                      <a:pt x="0" y="0"/>
                    </a:moveTo>
                    <a:lnTo>
                      <a:pt x="30" y="120"/>
                    </a:lnTo>
                    <a:lnTo>
                      <a:pt x="60" y="293"/>
                    </a:lnTo>
                    <a:lnTo>
                      <a:pt x="75" y="443"/>
                    </a:lnTo>
                    <a:lnTo>
                      <a:pt x="68" y="660"/>
                    </a:lnTo>
                    <a:lnTo>
                      <a:pt x="83" y="810"/>
                    </a:lnTo>
                    <a:lnTo>
                      <a:pt x="105" y="885"/>
                    </a:lnTo>
                    <a:lnTo>
                      <a:pt x="143" y="983"/>
                    </a:lnTo>
                    <a:lnTo>
                      <a:pt x="233" y="1088"/>
                    </a:lnTo>
                    <a:lnTo>
                      <a:pt x="323" y="1148"/>
                    </a:lnTo>
                    <a:lnTo>
                      <a:pt x="420" y="1253"/>
                    </a:lnTo>
                    <a:lnTo>
                      <a:pt x="503" y="1410"/>
                    </a:lnTo>
                    <a:lnTo>
                      <a:pt x="645" y="192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3324" name="Freeform 30"/>
              <p:cNvSpPr>
                <a:spLocks/>
              </p:cNvSpPr>
              <p:nvPr/>
            </p:nvSpPr>
            <p:spPr bwMode="auto">
              <a:xfrm>
                <a:off x="6776" y="3585"/>
                <a:ext cx="2767" cy="2078"/>
              </a:xfrm>
              <a:custGeom>
                <a:avLst/>
                <a:gdLst>
                  <a:gd name="T0" fmla="*/ 1394 w 2767"/>
                  <a:gd name="T1" fmla="*/ 106 h 2078"/>
                  <a:gd name="T2" fmla="*/ 1320 w 2767"/>
                  <a:gd name="T3" fmla="*/ 255 h 2078"/>
                  <a:gd name="T4" fmla="*/ 1237 w 2767"/>
                  <a:gd name="T5" fmla="*/ 353 h 2078"/>
                  <a:gd name="T6" fmla="*/ 900 w 2767"/>
                  <a:gd name="T7" fmla="*/ 653 h 2078"/>
                  <a:gd name="T8" fmla="*/ 525 w 2767"/>
                  <a:gd name="T9" fmla="*/ 923 h 2078"/>
                  <a:gd name="T10" fmla="*/ 352 w 2767"/>
                  <a:gd name="T11" fmla="*/ 1043 h 2078"/>
                  <a:gd name="T12" fmla="*/ 180 w 2767"/>
                  <a:gd name="T13" fmla="*/ 1208 h 2078"/>
                  <a:gd name="T14" fmla="*/ 82 w 2767"/>
                  <a:gd name="T15" fmla="*/ 1388 h 2078"/>
                  <a:gd name="T16" fmla="*/ 7 w 2767"/>
                  <a:gd name="T17" fmla="*/ 1560 h 2078"/>
                  <a:gd name="T18" fmla="*/ 0 w 2767"/>
                  <a:gd name="T19" fmla="*/ 1755 h 2078"/>
                  <a:gd name="T20" fmla="*/ 37 w 2767"/>
                  <a:gd name="T21" fmla="*/ 1868 h 2078"/>
                  <a:gd name="T22" fmla="*/ 127 w 2767"/>
                  <a:gd name="T23" fmla="*/ 1943 h 2078"/>
                  <a:gd name="T24" fmla="*/ 225 w 2767"/>
                  <a:gd name="T25" fmla="*/ 2010 h 2078"/>
                  <a:gd name="T26" fmla="*/ 360 w 2767"/>
                  <a:gd name="T27" fmla="*/ 2048 h 2078"/>
                  <a:gd name="T28" fmla="*/ 555 w 2767"/>
                  <a:gd name="T29" fmla="*/ 2063 h 2078"/>
                  <a:gd name="T30" fmla="*/ 870 w 2767"/>
                  <a:gd name="T31" fmla="*/ 2078 h 2078"/>
                  <a:gd name="T32" fmla="*/ 1207 w 2767"/>
                  <a:gd name="T33" fmla="*/ 2055 h 2078"/>
                  <a:gd name="T34" fmla="*/ 1342 w 2767"/>
                  <a:gd name="T35" fmla="*/ 2040 h 2078"/>
                  <a:gd name="T36" fmla="*/ 1507 w 2767"/>
                  <a:gd name="T37" fmla="*/ 2003 h 2078"/>
                  <a:gd name="T38" fmla="*/ 1702 w 2767"/>
                  <a:gd name="T39" fmla="*/ 1905 h 2078"/>
                  <a:gd name="T40" fmla="*/ 1837 w 2767"/>
                  <a:gd name="T41" fmla="*/ 1815 h 2078"/>
                  <a:gd name="T42" fmla="*/ 1957 w 2767"/>
                  <a:gd name="T43" fmla="*/ 1635 h 2078"/>
                  <a:gd name="T44" fmla="*/ 2047 w 2767"/>
                  <a:gd name="T45" fmla="*/ 1343 h 2078"/>
                  <a:gd name="T46" fmla="*/ 2130 w 2767"/>
                  <a:gd name="T47" fmla="*/ 1020 h 2078"/>
                  <a:gd name="T48" fmla="*/ 2175 w 2767"/>
                  <a:gd name="T49" fmla="*/ 803 h 2078"/>
                  <a:gd name="T50" fmla="*/ 2205 w 2767"/>
                  <a:gd name="T51" fmla="*/ 690 h 2078"/>
                  <a:gd name="T52" fmla="*/ 2257 w 2767"/>
                  <a:gd name="T53" fmla="*/ 570 h 2078"/>
                  <a:gd name="T54" fmla="*/ 2332 w 2767"/>
                  <a:gd name="T55" fmla="*/ 473 h 2078"/>
                  <a:gd name="T56" fmla="*/ 2445 w 2767"/>
                  <a:gd name="T57" fmla="*/ 308 h 2078"/>
                  <a:gd name="T58" fmla="*/ 2535 w 2767"/>
                  <a:gd name="T59" fmla="*/ 195 h 2078"/>
                  <a:gd name="T60" fmla="*/ 2595 w 2767"/>
                  <a:gd name="T61" fmla="*/ 105 h 2078"/>
                  <a:gd name="T62" fmla="*/ 2767 w 2767"/>
                  <a:gd name="T63" fmla="*/ 0 h 20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67"/>
                  <a:gd name="T97" fmla="*/ 0 h 2078"/>
                  <a:gd name="T98" fmla="*/ 2767 w 2767"/>
                  <a:gd name="T99" fmla="*/ 2078 h 20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67" h="2078">
                    <a:moveTo>
                      <a:pt x="1394" y="106"/>
                    </a:moveTo>
                    <a:lnTo>
                      <a:pt x="1320" y="255"/>
                    </a:lnTo>
                    <a:lnTo>
                      <a:pt x="1237" y="353"/>
                    </a:lnTo>
                    <a:lnTo>
                      <a:pt x="900" y="653"/>
                    </a:lnTo>
                    <a:lnTo>
                      <a:pt x="525" y="923"/>
                    </a:lnTo>
                    <a:lnTo>
                      <a:pt x="352" y="1043"/>
                    </a:lnTo>
                    <a:lnTo>
                      <a:pt x="180" y="1208"/>
                    </a:lnTo>
                    <a:lnTo>
                      <a:pt x="82" y="1388"/>
                    </a:lnTo>
                    <a:lnTo>
                      <a:pt x="7" y="1560"/>
                    </a:lnTo>
                    <a:lnTo>
                      <a:pt x="0" y="1755"/>
                    </a:lnTo>
                    <a:lnTo>
                      <a:pt x="37" y="1868"/>
                    </a:lnTo>
                    <a:lnTo>
                      <a:pt x="127" y="1943"/>
                    </a:lnTo>
                    <a:lnTo>
                      <a:pt x="225" y="2010"/>
                    </a:lnTo>
                    <a:lnTo>
                      <a:pt x="360" y="2048"/>
                    </a:lnTo>
                    <a:lnTo>
                      <a:pt x="555" y="2063"/>
                    </a:lnTo>
                    <a:lnTo>
                      <a:pt x="870" y="2078"/>
                    </a:lnTo>
                    <a:lnTo>
                      <a:pt x="1207" y="2055"/>
                    </a:lnTo>
                    <a:lnTo>
                      <a:pt x="1342" y="2040"/>
                    </a:lnTo>
                    <a:lnTo>
                      <a:pt x="1507" y="2003"/>
                    </a:lnTo>
                    <a:lnTo>
                      <a:pt x="1702" y="1905"/>
                    </a:lnTo>
                    <a:lnTo>
                      <a:pt x="1837" y="1815"/>
                    </a:lnTo>
                    <a:lnTo>
                      <a:pt x="1957" y="1635"/>
                    </a:lnTo>
                    <a:lnTo>
                      <a:pt x="2047" y="1343"/>
                    </a:lnTo>
                    <a:lnTo>
                      <a:pt x="2130" y="1020"/>
                    </a:lnTo>
                    <a:lnTo>
                      <a:pt x="2175" y="803"/>
                    </a:lnTo>
                    <a:lnTo>
                      <a:pt x="2205" y="690"/>
                    </a:lnTo>
                    <a:lnTo>
                      <a:pt x="2257" y="570"/>
                    </a:lnTo>
                    <a:lnTo>
                      <a:pt x="2332" y="473"/>
                    </a:lnTo>
                    <a:lnTo>
                      <a:pt x="2445" y="308"/>
                    </a:lnTo>
                    <a:lnTo>
                      <a:pt x="2535" y="195"/>
                    </a:lnTo>
                    <a:lnTo>
                      <a:pt x="2595" y="105"/>
                    </a:lnTo>
                    <a:lnTo>
                      <a:pt x="276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65567" name="AutoShape 31"/>
          <p:cNvSpPr>
            <a:spLocks noChangeArrowheads="1"/>
          </p:cNvSpPr>
          <p:nvPr/>
        </p:nvSpPr>
        <p:spPr bwMode="auto">
          <a:xfrm>
            <a:off x="6934200" y="762000"/>
            <a:ext cx="3581400" cy="1752600"/>
          </a:xfrm>
          <a:prstGeom prst="wedgeRoundRectCallout">
            <a:avLst>
              <a:gd name="adj1" fmla="val -74116"/>
              <a:gd name="adj2" fmla="val 45560"/>
              <a:gd name="adj3" fmla="val 16667"/>
            </a:avLst>
          </a:prstGeom>
          <a:solidFill>
            <a:srgbClr val="99C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Các mũi khâu đầu, lên kim, xuống kim ở điểm nào?</a:t>
            </a:r>
          </a:p>
        </p:txBody>
      </p:sp>
      <p:sp>
        <p:nvSpPr>
          <p:cNvPr id="65592" name="AutoShape 56"/>
          <p:cNvSpPr>
            <a:spLocks noChangeArrowheads="1"/>
          </p:cNvSpPr>
          <p:nvPr/>
        </p:nvSpPr>
        <p:spPr bwMode="auto">
          <a:xfrm>
            <a:off x="1752600" y="4495800"/>
            <a:ext cx="4419600" cy="2209800"/>
          </a:xfrm>
          <a:prstGeom prst="wedgeRoundRectCallout">
            <a:avLst>
              <a:gd name="adj1" fmla="val 31468"/>
              <a:gd name="adj2" fmla="val -92458"/>
              <a:gd name="adj3" fmla="val 16667"/>
            </a:avLst>
          </a:prstGeom>
          <a:solidFill>
            <a:srgbClr val="99C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Các mũi khâu đầu, xuống kim 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điểm 2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, lên kim 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điểm 3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, xuống 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điểm 4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 và lên 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</a:rPr>
              <a:t>điểm 5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5593" name="AutoShape 57"/>
          <p:cNvSpPr>
            <a:spLocks noChangeArrowheads="1"/>
          </p:cNvSpPr>
          <p:nvPr/>
        </p:nvSpPr>
        <p:spPr bwMode="auto">
          <a:xfrm>
            <a:off x="7010400" y="609600"/>
            <a:ext cx="3352800" cy="2057400"/>
          </a:xfrm>
          <a:prstGeom prst="wedgeRoundRectCallout">
            <a:avLst>
              <a:gd name="adj1" fmla="val -83380"/>
              <a:gd name="adj2" fmla="val 48069"/>
              <a:gd name="adj3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  <a:latin typeface="Times New Roman" panose="02020603050405020304" pitchFamily="18" charset="0"/>
              </a:rPr>
              <a:t>Rút kim, kéo sợi chỉ vuốt mũi khâu cho đường chỉ thẳng. </a:t>
            </a:r>
          </a:p>
        </p:txBody>
      </p:sp>
      <p:sp>
        <p:nvSpPr>
          <p:cNvPr id="65594" name="AutoShape 58"/>
          <p:cNvSpPr>
            <a:spLocks noChangeArrowheads="1"/>
          </p:cNvSpPr>
          <p:nvPr/>
        </p:nvSpPr>
        <p:spPr bwMode="auto">
          <a:xfrm>
            <a:off x="7010400" y="4724400"/>
            <a:ext cx="3124200" cy="1828800"/>
          </a:xfrm>
          <a:prstGeom prst="wedgeRoundRectCallout">
            <a:avLst>
              <a:gd name="adj1" fmla="val -75662"/>
              <a:gd name="adj2" fmla="val -113282"/>
              <a:gd name="adj3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  <a:latin typeface="Times New Roman" panose="02020603050405020304" pitchFamily="18" charset="0"/>
              </a:rPr>
              <a:t>Sau khi lên kim, xuống kim ta làm gì?</a:t>
            </a:r>
          </a:p>
        </p:txBody>
      </p:sp>
      <p:sp>
        <p:nvSpPr>
          <p:cNvPr id="13319" name="Rectangle 59"/>
          <p:cNvSpPr>
            <a:spLocks noChangeArrowheads="1"/>
          </p:cNvSpPr>
          <p:nvPr/>
        </p:nvSpPr>
        <p:spPr bwMode="auto">
          <a:xfrm>
            <a:off x="1234438" y="174170"/>
            <a:ext cx="624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đầu</a:t>
            </a:r>
            <a:endParaRPr lang="en-US" altLang="en-US" sz="3600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7" grpId="0" animBg="1"/>
      <p:bldP spid="65567" grpId="1" animBg="1"/>
      <p:bldP spid="65592" grpId="0" animBg="1"/>
      <p:bldP spid="65593" grpId="0" animBg="1"/>
      <p:bldP spid="65594" grpId="0" animBg="1"/>
      <p:bldP spid="6559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1" y="1066800"/>
            <a:ext cx="5248275" cy="2882900"/>
            <a:chOff x="1245" y="8235"/>
            <a:chExt cx="8266" cy="4540"/>
          </a:xfrm>
        </p:grpSpPr>
        <p:grpSp>
          <p:nvGrpSpPr>
            <p:cNvPr id="14342" name="Group 8"/>
            <p:cNvGrpSpPr>
              <a:grpSpLocks/>
            </p:cNvGrpSpPr>
            <p:nvPr/>
          </p:nvGrpSpPr>
          <p:grpSpPr bwMode="auto">
            <a:xfrm>
              <a:off x="2271" y="8235"/>
              <a:ext cx="7240" cy="4540"/>
              <a:chOff x="2271" y="1135"/>
              <a:chExt cx="6248" cy="4540"/>
            </a:xfrm>
          </p:grpSpPr>
          <p:sp>
            <p:nvSpPr>
              <p:cNvPr id="14352" name="Rectangle 9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10         9        8         7         6         5         4         3         2         1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53" name="Line 10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4354" name="Group 11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435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5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5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5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5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6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6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6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6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4364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4343" name="Group 22"/>
            <p:cNvGrpSpPr>
              <a:grpSpLocks/>
            </p:cNvGrpSpPr>
            <p:nvPr/>
          </p:nvGrpSpPr>
          <p:grpSpPr bwMode="auto">
            <a:xfrm>
              <a:off x="1245" y="10575"/>
              <a:ext cx="7588" cy="2168"/>
              <a:chOff x="1245" y="10575"/>
              <a:chExt cx="7588" cy="2168"/>
            </a:xfrm>
          </p:grpSpPr>
          <p:sp>
            <p:nvSpPr>
              <p:cNvPr id="14344" name="Freeform 23"/>
              <p:cNvSpPr>
                <a:spLocks/>
              </p:cNvSpPr>
              <p:nvPr/>
            </p:nvSpPr>
            <p:spPr bwMode="auto">
              <a:xfrm>
                <a:off x="1245" y="10631"/>
                <a:ext cx="1130" cy="57"/>
              </a:xfrm>
              <a:custGeom>
                <a:avLst/>
                <a:gdLst>
                  <a:gd name="T0" fmla="*/ 1130 w 1130"/>
                  <a:gd name="T1" fmla="*/ 57 h 57"/>
                  <a:gd name="T2" fmla="*/ 0 w 1130"/>
                  <a:gd name="T3" fmla="*/ 57 h 57"/>
                  <a:gd name="T4" fmla="*/ 1130 w 1130"/>
                  <a:gd name="T5" fmla="*/ 0 h 57"/>
                  <a:gd name="T6" fmla="*/ 1130 w 1130"/>
                  <a:gd name="T7" fmla="*/ 57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0"/>
                  <a:gd name="T13" fmla="*/ 0 h 57"/>
                  <a:gd name="T14" fmla="*/ 1130 w 1130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0" h="57">
                    <a:moveTo>
                      <a:pt x="1130" y="57"/>
                    </a:moveTo>
                    <a:lnTo>
                      <a:pt x="0" y="57"/>
                    </a:lnTo>
                    <a:lnTo>
                      <a:pt x="1130" y="0"/>
                    </a:lnTo>
                    <a:lnTo>
                      <a:pt x="1130" y="5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45" name="Freeform 24"/>
              <p:cNvSpPr>
                <a:spLocks/>
              </p:cNvSpPr>
              <p:nvPr/>
            </p:nvSpPr>
            <p:spPr bwMode="auto">
              <a:xfrm>
                <a:off x="2910" y="10605"/>
                <a:ext cx="683" cy="83"/>
              </a:xfrm>
              <a:custGeom>
                <a:avLst/>
                <a:gdLst>
                  <a:gd name="T0" fmla="*/ 677 w 683"/>
                  <a:gd name="T1" fmla="*/ 83 h 83"/>
                  <a:gd name="T2" fmla="*/ 5 w 683"/>
                  <a:gd name="T3" fmla="*/ 83 h 83"/>
                  <a:gd name="T4" fmla="*/ 0 w 683"/>
                  <a:gd name="T5" fmla="*/ 45 h 83"/>
                  <a:gd name="T6" fmla="*/ 683 w 683"/>
                  <a:gd name="T7" fmla="*/ 0 h 83"/>
                  <a:gd name="T8" fmla="*/ 677 w 683"/>
                  <a:gd name="T9" fmla="*/ 83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3"/>
                  <a:gd name="T16" fmla="*/ 0 h 83"/>
                  <a:gd name="T17" fmla="*/ 683 w 68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3" h="83">
                    <a:moveTo>
                      <a:pt x="677" y="83"/>
                    </a:moveTo>
                    <a:lnTo>
                      <a:pt x="5" y="83"/>
                    </a:lnTo>
                    <a:lnTo>
                      <a:pt x="0" y="45"/>
                    </a:lnTo>
                    <a:lnTo>
                      <a:pt x="683" y="0"/>
                    </a:lnTo>
                    <a:lnTo>
                      <a:pt x="677" y="8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46" name="Freeform 25"/>
              <p:cNvSpPr>
                <a:spLocks/>
              </p:cNvSpPr>
              <p:nvPr/>
            </p:nvSpPr>
            <p:spPr bwMode="auto">
              <a:xfrm>
                <a:off x="4245" y="10583"/>
                <a:ext cx="668" cy="105"/>
              </a:xfrm>
              <a:custGeom>
                <a:avLst/>
                <a:gdLst>
                  <a:gd name="T0" fmla="*/ 659 w 668"/>
                  <a:gd name="T1" fmla="*/ 105 h 105"/>
                  <a:gd name="T2" fmla="*/ 0 w 668"/>
                  <a:gd name="T3" fmla="*/ 105 h 105"/>
                  <a:gd name="T4" fmla="*/ 8 w 668"/>
                  <a:gd name="T5" fmla="*/ 30 h 105"/>
                  <a:gd name="T6" fmla="*/ 668 w 668"/>
                  <a:gd name="T7" fmla="*/ 0 h 105"/>
                  <a:gd name="T8" fmla="*/ 659 w 668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8"/>
                  <a:gd name="T16" fmla="*/ 0 h 105"/>
                  <a:gd name="T17" fmla="*/ 668 w 668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8" h="105">
                    <a:moveTo>
                      <a:pt x="659" y="105"/>
                    </a:moveTo>
                    <a:lnTo>
                      <a:pt x="0" y="105"/>
                    </a:lnTo>
                    <a:lnTo>
                      <a:pt x="8" y="30"/>
                    </a:lnTo>
                    <a:lnTo>
                      <a:pt x="668" y="0"/>
                    </a:lnTo>
                    <a:lnTo>
                      <a:pt x="659" y="10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47" name="Freeform 26"/>
              <p:cNvSpPr>
                <a:spLocks/>
              </p:cNvSpPr>
              <p:nvPr/>
            </p:nvSpPr>
            <p:spPr bwMode="auto">
              <a:xfrm>
                <a:off x="5562" y="10575"/>
                <a:ext cx="326" cy="113"/>
              </a:xfrm>
              <a:custGeom>
                <a:avLst/>
                <a:gdLst>
                  <a:gd name="T0" fmla="*/ 0 w 326"/>
                  <a:gd name="T1" fmla="*/ 75 h 113"/>
                  <a:gd name="T2" fmla="*/ 0 w 326"/>
                  <a:gd name="T3" fmla="*/ 23 h 113"/>
                  <a:gd name="T4" fmla="*/ 266 w 326"/>
                  <a:gd name="T5" fmla="*/ 0 h 113"/>
                  <a:gd name="T6" fmla="*/ 313 w 326"/>
                  <a:gd name="T7" fmla="*/ 8 h 113"/>
                  <a:gd name="T8" fmla="*/ 326 w 326"/>
                  <a:gd name="T9" fmla="*/ 60 h 113"/>
                  <a:gd name="T10" fmla="*/ 313 w 326"/>
                  <a:gd name="T11" fmla="*/ 113 h 113"/>
                  <a:gd name="T12" fmla="*/ 240 w 326"/>
                  <a:gd name="T13" fmla="*/ 113 h 113"/>
                  <a:gd name="T14" fmla="*/ 248 w 326"/>
                  <a:gd name="T15" fmla="*/ 68 h 113"/>
                  <a:gd name="T16" fmla="*/ 0 w 326"/>
                  <a:gd name="T17" fmla="*/ 75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6"/>
                  <a:gd name="T28" fmla="*/ 0 h 113"/>
                  <a:gd name="T29" fmla="*/ 326 w 326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6" h="113">
                    <a:moveTo>
                      <a:pt x="0" y="75"/>
                    </a:moveTo>
                    <a:lnTo>
                      <a:pt x="0" y="23"/>
                    </a:lnTo>
                    <a:lnTo>
                      <a:pt x="266" y="0"/>
                    </a:lnTo>
                    <a:lnTo>
                      <a:pt x="313" y="8"/>
                    </a:lnTo>
                    <a:lnTo>
                      <a:pt x="326" y="60"/>
                    </a:lnTo>
                    <a:lnTo>
                      <a:pt x="313" y="113"/>
                    </a:lnTo>
                    <a:lnTo>
                      <a:pt x="240" y="113"/>
                    </a:lnTo>
                    <a:lnTo>
                      <a:pt x="248" y="6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48" name="Line 27"/>
              <p:cNvSpPr>
                <a:spLocks noChangeShapeType="1"/>
              </p:cNvSpPr>
              <p:nvPr/>
            </p:nvSpPr>
            <p:spPr bwMode="auto">
              <a:xfrm flipH="1">
                <a:off x="8174" y="10688"/>
                <a:ext cx="65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49" name="Line 28"/>
              <p:cNvSpPr>
                <a:spLocks noChangeShapeType="1"/>
              </p:cNvSpPr>
              <p:nvPr/>
            </p:nvSpPr>
            <p:spPr bwMode="auto">
              <a:xfrm flipH="1">
                <a:off x="6878" y="10688"/>
                <a:ext cx="65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50" name="Freeform 29"/>
              <p:cNvSpPr>
                <a:spLocks/>
              </p:cNvSpPr>
              <p:nvPr/>
            </p:nvSpPr>
            <p:spPr bwMode="auto">
              <a:xfrm>
                <a:off x="5468" y="10631"/>
                <a:ext cx="817" cy="2112"/>
              </a:xfrm>
              <a:custGeom>
                <a:avLst/>
                <a:gdLst>
                  <a:gd name="T0" fmla="*/ 263 w 817"/>
                  <a:gd name="T1" fmla="*/ 0 h 2112"/>
                  <a:gd name="T2" fmla="*/ 232 w 817"/>
                  <a:gd name="T3" fmla="*/ 87 h 2112"/>
                  <a:gd name="T4" fmla="*/ 187 w 817"/>
                  <a:gd name="T5" fmla="*/ 199 h 2112"/>
                  <a:gd name="T6" fmla="*/ 150 w 817"/>
                  <a:gd name="T7" fmla="*/ 327 h 2112"/>
                  <a:gd name="T8" fmla="*/ 142 w 817"/>
                  <a:gd name="T9" fmla="*/ 454 h 2112"/>
                  <a:gd name="T10" fmla="*/ 142 w 817"/>
                  <a:gd name="T11" fmla="*/ 642 h 2112"/>
                  <a:gd name="T12" fmla="*/ 157 w 817"/>
                  <a:gd name="T13" fmla="*/ 844 h 2112"/>
                  <a:gd name="T14" fmla="*/ 150 w 817"/>
                  <a:gd name="T15" fmla="*/ 979 h 2112"/>
                  <a:gd name="T16" fmla="*/ 127 w 817"/>
                  <a:gd name="T17" fmla="*/ 1092 h 2112"/>
                  <a:gd name="T18" fmla="*/ 97 w 817"/>
                  <a:gd name="T19" fmla="*/ 1212 h 2112"/>
                  <a:gd name="T20" fmla="*/ 52 w 817"/>
                  <a:gd name="T21" fmla="*/ 1369 h 2112"/>
                  <a:gd name="T22" fmla="*/ 15 w 817"/>
                  <a:gd name="T23" fmla="*/ 1497 h 2112"/>
                  <a:gd name="T24" fmla="*/ 0 w 817"/>
                  <a:gd name="T25" fmla="*/ 1609 h 2112"/>
                  <a:gd name="T26" fmla="*/ 7 w 817"/>
                  <a:gd name="T27" fmla="*/ 1722 h 2112"/>
                  <a:gd name="T28" fmla="*/ 97 w 817"/>
                  <a:gd name="T29" fmla="*/ 1864 h 2112"/>
                  <a:gd name="T30" fmla="*/ 255 w 817"/>
                  <a:gd name="T31" fmla="*/ 1962 h 2112"/>
                  <a:gd name="T32" fmla="*/ 315 w 817"/>
                  <a:gd name="T33" fmla="*/ 2007 h 2112"/>
                  <a:gd name="T34" fmla="*/ 420 w 817"/>
                  <a:gd name="T35" fmla="*/ 2059 h 2112"/>
                  <a:gd name="T36" fmla="*/ 615 w 817"/>
                  <a:gd name="T37" fmla="*/ 2097 h 2112"/>
                  <a:gd name="T38" fmla="*/ 817 w 817"/>
                  <a:gd name="T39" fmla="*/ 2112 h 21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17"/>
                  <a:gd name="T61" fmla="*/ 0 h 2112"/>
                  <a:gd name="T62" fmla="*/ 817 w 817"/>
                  <a:gd name="T63" fmla="*/ 2112 h 211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17" h="2112">
                    <a:moveTo>
                      <a:pt x="263" y="0"/>
                    </a:moveTo>
                    <a:lnTo>
                      <a:pt x="232" y="87"/>
                    </a:lnTo>
                    <a:lnTo>
                      <a:pt x="187" y="199"/>
                    </a:lnTo>
                    <a:lnTo>
                      <a:pt x="150" y="327"/>
                    </a:lnTo>
                    <a:lnTo>
                      <a:pt x="142" y="454"/>
                    </a:lnTo>
                    <a:lnTo>
                      <a:pt x="142" y="642"/>
                    </a:lnTo>
                    <a:lnTo>
                      <a:pt x="157" y="844"/>
                    </a:lnTo>
                    <a:lnTo>
                      <a:pt x="150" y="979"/>
                    </a:lnTo>
                    <a:lnTo>
                      <a:pt x="127" y="1092"/>
                    </a:lnTo>
                    <a:lnTo>
                      <a:pt x="97" y="1212"/>
                    </a:lnTo>
                    <a:lnTo>
                      <a:pt x="52" y="1369"/>
                    </a:lnTo>
                    <a:lnTo>
                      <a:pt x="15" y="1497"/>
                    </a:lnTo>
                    <a:lnTo>
                      <a:pt x="0" y="1609"/>
                    </a:lnTo>
                    <a:lnTo>
                      <a:pt x="7" y="1722"/>
                    </a:lnTo>
                    <a:lnTo>
                      <a:pt x="97" y="1864"/>
                    </a:lnTo>
                    <a:lnTo>
                      <a:pt x="255" y="1962"/>
                    </a:lnTo>
                    <a:lnTo>
                      <a:pt x="315" y="2007"/>
                    </a:lnTo>
                    <a:lnTo>
                      <a:pt x="420" y="2059"/>
                    </a:lnTo>
                    <a:lnTo>
                      <a:pt x="615" y="2097"/>
                    </a:lnTo>
                    <a:lnTo>
                      <a:pt x="817" y="2112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4351" name="Freeform 30"/>
              <p:cNvSpPr>
                <a:spLocks/>
              </p:cNvSpPr>
              <p:nvPr/>
            </p:nvSpPr>
            <p:spPr bwMode="auto">
              <a:xfrm>
                <a:off x="5731" y="10631"/>
                <a:ext cx="2024" cy="1984"/>
              </a:xfrm>
              <a:custGeom>
                <a:avLst/>
                <a:gdLst>
                  <a:gd name="T0" fmla="*/ 0 w 2024"/>
                  <a:gd name="T1" fmla="*/ 0 h 1984"/>
                  <a:gd name="T2" fmla="*/ 82 w 2024"/>
                  <a:gd name="T3" fmla="*/ 139 h 1984"/>
                  <a:gd name="T4" fmla="*/ 157 w 2024"/>
                  <a:gd name="T5" fmla="*/ 244 h 1984"/>
                  <a:gd name="T6" fmla="*/ 217 w 2024"/>
                  <a:gd name="T7" fmla="*/ 364 h 1984"/>
                  <a:gd name="T8" fmla="*/ 254 w 2024"/>
                  <a:gd name="T9" fmla="*/ 469 h 1984"/>
                  <a:gd name="T10" fmla="*/ 262 w 2024"/>
                  <a:gd name="T11" fmla="*/ 574 h 1984"/>
                  <a:gd name="T12" fmla="*/ 262 w 2024"/>
                  <a:gd name="T13" fmla="*/ 702 h 1984"/>
                  <a:gd name="T14" fmla="*/ 239 w 2024"/>
                  <a:gd name="T15" fmla="*/ 897 h 1984"/>
                  <a:gd name="T16" fmla="*/ 217 w 2024"/>
                  <a:gd name="T17" fmla="*/ 1107 h 1984"/>
                  <a:gd name="T18" fmla="*/ 217 w 2024"/>
                  <a:gd name="T19" fmla="*/ 1182 h 1984"/>
                  <a:gd name="T20" fmla="*/ 217 w 2024"/>
                  <a:gd name="T21" fmla="*/ 1294 h 1984"/>
                  <a:gd name="T22" fmla="*/ 202 w 2024"/>
                  <a:gd name="T23" fmla="*/ 1399 h 1984"/>
                  <a:gd name="T24" fmla="*/ 224 w 2024"/>
                  <a:gd name="T25" fmla="*/ 1557 h 1984"/>
                  <a:gd name="T26" fmla="*/ 269 w 2024"/>
                  <a:gd name="T27" fmla="*/ 1692 h 1984"/>
                  <a:gd name="T28" fmla="*/ 337 w 2024"/>
                  <a:gd name="T29" fmla="*/ 1767 h 1984"/>
                  <a:gd name="T30" fmla="*/ 464 w 2024"/>
                  <a:gd name="T31" fmla="*/ 1894 h 1984"/>
                  <a:gd name="T32" fmla="*/ 569 w 2024"/>
                  <a:gd name="T33" fmla="*/ 1947 h 1984"/>
                  <a:gd name="T34" fmla="*/ 802 w 2024"/>
                  <a:gd name="T35" fmla="*/ 1977 h 1984"/>
                  <a:gd name="T36" fmla="*/ 967 w 2024"/>
                  <a:gd name="T37" fmla="*/ 1984 h 1984"/>
                  <a:gd name="T38" fmla="*/ 1064 w 2024"/>
                  <a:gd name="T39" fmla="*/ 1984 h 1984"/>
                  <a:gd name="T40" fmla="*/ 1282 w 2024"/>
                  <a:gd name="T41" fmla="*/ 1984 h 1984"/>
                  <a:gd name="T42" fmla="*/ 1447 w 2024"/>
                  <a:gd name="T43" fmla="*/ 1977 h 1984"/>
                  <a:gd name="T44" fmla="*/ 1634 w 2024"/>
                  <a:gd name="T45" fmla="*/ 1962 h 1984"/>
                  <a:gd name="T46" fmla="*/ 1822 w 2024"/>
                  <a:gd name="T47" fmla="*/ 1909 h 1984"/>
                  <a:gd name="T48" fmla="*/ 1927 w 2024"/>
                  <a:gd name="T49" fmla="*/ 1842 h 1984"/>
                  <a:gd name="T50" fmla="*/ 2002 w 2024"/>
                  <a:gd name="T51" fmla="*/ 1729 h 1984"/>
                  <a:gd name="T52" fmla="*/ 2024 w 2024"/>
                  <a:gd name="T53" fmla="*/ 1587 h 1984"/>
                  <a:gd name="T54" fmla="*/ 2009 w 2024"/>
                  <a:gd name="T55" fmla="*/ 1467 h 1984"/>
                  <a:gd name="T56" fmla="*/ 1972 w 2024"/>
                  <a:gd name="T57" fmla="*/ 1354 h 1984"/>
                  <a:gd name="T58" fmla="*/ 1897 w 2024"/>
                  <a:gd name="T59" fmla="*/ 1279 h 1984"/>
                  <a:gd name="T60" fmla="*/ 1777 w 2024"/>
                  <a:gd name="T61" fmla="*/ 1159 h 1984"/>
                  <a:gd name="T62" fmla="*/ 1679 w 2024"/>
                  <a:gd name="T63" fmla="*/ 1062 h 1984"/>
                  <a:gd name="T64" fmla="*/ 1582 w 2024"/>
                  <a:gd name="T65" fmla="*/ 979 h 1984"/>
                  <a:gd name="T66" fmla="*/ 1484 w 2024"/>
                  <a:gd name="T67" fmla="*/ 919 h 1984"/>
                  <a:gd name="T68" fmla="*/ 1289 w 2024"/>
                  <a:gd name="T69" fmla="*/ 807 h 1984"/>
                  <a:gd name="T70" fmla="*/ 1072 w 2024"/>
                  <a:gd name="T71" fmla="*/ 619 h 1984"/>
                  <a:gd name="T72" fmla="*/ 937 w 2024"/>
                  <a:gd name="T73" fmla="*/ 477 h 1984"/>
                  <a:gd name="T74" fmla="*/ 839 w 2024"/>
                  <a:gd name="T75" fmla="*/ 327 h 1984"/>
                  <a:gd name="T76" fmla="*/ 757 w 2024"/>
                  <a:gd name="T77" fmla="*/ 244 h 1984"/>
                  <a:gd name="T78" fmla="*/ 689 w 2024"/>
                  <a:gd name="T79" fmla="*/ 162 h 1984"/>
                  <a:gd name="T80" fmla="*/ 487 w 2024"/>
                  <a:gd name="T81" fmla="*/ 57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24"/>
                  <a:gd name="T124" fmla="*/ 0 h 1984"/>
                  <a:gd name="T125" fmla="*/ 2024 w 2024"/>
                  <a:gd name="T126" fmla="*/ 1984 h 19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24" h="1984">
                    <a:moveTo>
                      <a:pt x="0" y="0"/>
                    </a:moveTo>
                    <a:lnTo>
                      <a:pt x="82" y="139"/>
                    </a:lnTo>
                    <a:lnTo>
                      <a:pt x="157" y="244"/>
                    </a:lnTo>
                    <a:lnTo>
                      <a:pt x="217" y="364"/>
                    </a:lnTo>
                    <a:lnTo>
                      <a:pt x="254" y="469"/>
                    </a:lnTo>
                    <a:lnTo>
                      <a:pt x="262" y="574"/>
                    </a:lnTo>
                    <a:lnTo>
                      <a:pt x="262" y="702"/>
                    </a:lnTo>
                    <a:lnTo>
                      <a:pt x="239" y="897"/>
                    </a:lnTo>
                    <a:lnTo>
                      <a:pt x="217" y="1107"/>
                    </a:lnTo>
                    <a:lnTo>
                      <a:pt x="217" y="1182"/>
                    </a:lnTo>
                    <a:lnTo>
                      <a:pt x="217" y="1294"/>
                    </a:lnTo>
                    <a:lnTo>
                      <a:pt x="202" y="1399"/>
                    </a:lnTo>
                    <a:lnTo>
                      <a:pt x="224" y="1557"/>
                    </a:lnTo>
                    <a:lnTo>
                      <a:pt x="269" y="1692"/>
                    </a:lnTo>
                    <a:lnTo>
                      <a:pt x="337" y="1767"/>
                    </a:lnTo>
                    <a:lnTo>
                      <a:pt x="464" y="1894"/>
                    </a:lnTo>
                    <a:lnTo>
                      <a:pt x="569" y="1947"/>
                    </a:lnTo>
                    <a:lnTo>
                      <a:pt x="802" y="1977"/>
                    </a:lnTo>
                    <a:lnTo>
                      <a:pt x="967" y="1984"/>
                    </a:lnTo>
                    <a:lnTo>
                      <a:pt x="1064" y="1984"/>
                    </a:lnTo>
                    <a:lnTo>
                      <a:pt x="1282" y="1984"/>
                    </a:lnTo>
                    <a:lnTo>
                      <a:pt x="1447" y="1977"/>
                    </a:lnTo>
                    <a:lnTo>
                      <a:pt x="1634" y="1962"/>
                    </a:lnTo>
                    <a:lnTo>
                      <a:pt x="1822" y="1909"/>
                    </a:lnTo>
                    <a:lnTo>
                      <a:pt x="1927" y="1842"/>
                    </a:lnTo>
                    <a:lnTo>
                      <a:pt x="2002" y="1729"/>
                    </a:lnTo>
                    <a:lnTo>
                      <a:pt x="2024" y="1587"/>
                    </a:lnTo>
                    <a:lnTo>
                      <a:pt x="2009" y="1467"/>
                    </a:lnTo>
                    <a:lnTo>
                      <a:pt x="1972" y="1354"/>
                    </a:lnTo>
                    <a:lnTo>
                      <a:pt x="1897" y="1279"/>
                    </a:lnTo>
                    <a:lnTo>
                      <a:pt x="1777" y="1159"/>
                    </a:lnTo>
                    <a:lnTo>
                      <a:pt x="1679" y="1062"/>
                    </a:lnTo>
                    <a:lnTo>
                      <a:pt x="1582" y="979"/>
                    </a:lnTo>
                    <a:lnTo>
                      <a:pt x="1484" y="919"/>
                    </a:lnTo>
                    <a:lnTo>
                      <a:pt x="1289" y="807"/>
                    </a:lnTo>
                    <a:lnTo>
                      <a:pt x="1072" y="619"/>
                    </a:lnTo>
                    <a:lnTo>
                      <a:pt x="937" y="477"/>
                    </a:lnTo>
                    <a:lnTo>
                      <a:pt x="839" y="327"/>
                    </a:lnTo>
                    <a:lnTo>
                      <a:pt x="757" y="244"/>
                    </a:lnTo>
                    <a:lnTo>
                      <a:pt x="689" y="162"/>
                    </a:lnTo>
                    <a:lnTo>
                      <a:pt x="487" y="57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67615" name="AutoShape 31"/>
          <p:cNvSpPr>
            <a:spLocks noChangeArrowheads="1"/>
          </p:cNvSpPr>
          <p:nvPr/>
        </p:nvSpPr>
        <p:spPr bwMode="auto">
          <a:xfrm>
            <a:off x="7162800" y="990600"/>
            <a:ext cx="3276600" cy="1600200"/>
          </a:xfrm>
          <a:prstGeom prst="wedgeRoundRectCallout">
            <a:avLst>
              <a:gd name="adj1" fmla="val -46995"/>
              <a:gd name="adj2" fmla="val 55060"/>
              <a:gd name="adj3" fmla="val 16667"/>
            </a:avLst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Nêu cách thực hiện các mũi khâu tiếp theo?</a:t>
            </a:r>
          </a:p>
        </p:txBody>
      </p:sp>
      <p:sp>
        <p:nvSpPr>
          <p:cNvPr id="67616" name="AutoShape 32"/>
          <p:cNvSpPr>
            <a:spLocks noChangeArrowheads="1"/>
          </p:cNvSpPr>
          <p:nvPr/>
        </p:nvSpPr>
        <p:spPr bwMode="auto">
          <a:xfrm>
            <a:off x="1676400" y="4114800"/>
            <a:ext cx="8839200" cy="2590800"/>
          </a:xfrm>
          <a:prstGeom prst="wedgeRoundRectCallout">
            <a:avLst>
              <a:gd name="adj1" fmla="val 20583"/>
              <a:gd name="adj2" fmla="val -41116"/>
              <a:gd name="adj3" fmla="val 16667"/>
            </a:avLst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Mũi khâu tiếp theo xuống kim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điểm 6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, lên kim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điểm 7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, xuống kim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điểm 8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, lên kim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điểm 9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, xuống kim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điểm 10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100" b="1">
                <a:solidFill>
                  <a:srgbClr val="000099"/>
                </a:solidFill>
                <a:latin typeface="Times New Roman" panose="02020603050405020304" pitchFamily="18" charset="0"/>
              </a:rPr>
              <a:t>lên kim tại điểm bất kỳ</a:t>
            </a:r>
            <a:r>
              <a:rPr lang="en-US" altLang="en-US" sz="3100">
                <a:solidFill>
                  <a:srgbClr val="000099"/>
                </a:solidFill>
                <a:latin typeface="Times New Roman" panose="02020603050405020304" pitchFamily="18" charset="0"/>
              </a:rPr>
              <a:t>. Sau đó, rút kim, kéo chỉ và vuốt đường chỉ cho mũi khâu thẳng.</a:t>
            </a:r>
          </a:p>
        </p:txBody>
      </p:sp>
      <p:sp>
        <p:nvSpPr>
          <p:cNvPr id="14341" name="Rectangle 33"/>
          <p:cNvSpPr>
            <a:spLocks noChangeArrowheads="1"/>
          </p:cNvSpPr>
          <p:nvPr/>
        </p:nvSpPr>
        <p:spPr bwMode="auto">
          <a:xfrm>
            <a:off x="1796140" y="174170"/>
            <a:ext cx="624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theo</a:t>
            </a:r>
            <a:endParaRPr lang="en-US" altLang="en-US" sz="3600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5" grpId="0" animBg="1"/>
      <p:bldP spid="676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2057400" y="161107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khâu</a:t>
            </a:r>
            <a:endParaRPr lang="en-US" altLang="en-US" sz="3600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91200" y="1066800"/>
            <a:ext cx="4597400" cy="2882900"/>
            <a:chOff x="1932" y="1245"/>
            <a:chExt cx="7240" cy="4540"/>
          </a:xfrm>
        </p:grpSpPr>
        <p:grpSp>
          <p:nvGrpSpPr>
            <p:cNvPr id="15369" name="Group 9"/>
            <p:cNvGrpSpPr>
              <a:grpSpLocks/>
            </p:cNvGrpSpPr>
            <p:nvPr/>
          </p:nvGrpSpPr>
          <p:grpSpPr bwMode="auto">
            <a:xfrm>
              <a:off x="1932" y="1245"/>
              <a:ext cx="7240" cy="4540"/>
              <a:chOff x="2271" y="1135"/>
              <a:chExt cx="6248" cy="4540"/>
            </a:xfrm>
          </p:grpSpPr>
          <p:sp>
            <p:nvSpPr>
              <p:cNvPr id="15381" name="Rectangle 10"/>
              <p:cNvSpPr>
                <a:spLocks noChangeArrowheads="1"/>
              </p:cNvSpPr>
              <p:nvPr/>
            </p:nvSpPr>
            <p:spPr bwMode="auto">
              <a:xfrm>
                <a:off x="2271" y="1135"/>
                <a:ext cx="6248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10         9        8         7         6         5         4         3         2         1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382" name="Line 11"/>
              <p:cNvSpPr>
                <a:spLocks noChangeShapeType="1"/>
              </p:cNvSpPr>
              <p:nvPr/>
            </p:nvSpPr>
            <p:spPr bwMode="auto">
              <a:xfrm>
                <a:off x="2271" y="3588"/>
                <a:ext cx="624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5383" name="Group 12"/>
              <p:cNvGrpSpPr>
                <a:grpSpLocks/>
              </p:cNvGrpSpPr>
              <p:nvPr/>
            </p:nvGrpSpPr>
            <p:grpSpPr bwMode="auto">
              <a:xfrm>
                <a:off x="2827" y="3531"/>
                <a:ext cx="5124" cy="113"/>
                <a:chOff x="2827" y="6134"/>
                <a:chExt cx="5124" cy="113"/>
              </a:xfrm>
            </p:grpSpPr>
            <p:sp>
              <p:nvSpPr>
                <p:cNvPr id="1538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82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40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6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97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54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511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5679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9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6247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91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7951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9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6815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93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7383" y="6134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5370" name="Group 23"/>
            <p:cNvGrpSpPr>
              <a:grpSpLocks/>
            </p:cNvGrpSpPr>
            <p:nvPr/>
          </p:nvGrpSpPr>
          <p:grpSpPr bwMode="auto">
            <a:xfrm>
              <a:off x="2093" y="3698"/>
              <a:ext cx="6424" cy="2040"/>
              <a:chOff x="2093" y="3698"/>
              <a:chExt cx="6424" cy="2040"/>
            </a:xfrm>
          </p:grpSpPr>
          <p:sp>
            <p:nvSpPr>
              <p:cNvPr id="15371" name="Line 24"/>
              <p:cNvSpPr>
                <a:spLocks noChangeShapeType="1"/>
              </p:cNvSpPr>
              <p:nvPr/>
            </p:nvSpPr>
            <p:spPr bwMode="auto">
              <a:xfrm flipH="1">
                <a:off x="7859" y="3698"/>
                <a:ext cx="65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372" name="Line 25"/>
              <p:cNvSpPr>
                <a:spLocks noChangeShapeType="1"/>
              </p:cNvSpPr>
              <p:nvPr/>
            </p:nvSpPr>
            <p:spPr bwMode="auto">
              <a:xfrm flipH="1">
                <a:off x="2576" y="3698"/>
                <a:ext cx="65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373" name="Line 26"/>
              <p:cNvSpPr>
                <a:spLocks noChangeShapeType="1"/>
              </p:cNvSpPr>
              <p:nvPr/>
            </p:nvSpPr>
            <p:spPr bwMode="auto">
              <a:xfrm flipH="1">
                <a:off x="3906" y="3698"/>
                <a:ext cx="65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374" name="Line 27"/>
              <p:cNvSpPr>
                <a:spLocks noChangeShapeType="1"/>
              </p:cNvSpPr>
              <p:nvPr/>
            </p:nvSpPr>
            <p:spPr bwMode="auto">
              <a:xfrm flipH="1">
                <a:off x="5223" y="3698"/>
                <a:ext cx="65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375" name="Line 28"/>
              <p:cNvSpPr>
                <a:spLocks noChangeShapeType="1"/>
              </p:cNvSpPr>
              <p:nvPr/>
            </p:nvSpPr>
            <p:spPr bwMode="auto">
              <a:xfrm flipH="1">
                <a:off x="6531" y="3698"/>
                <a:ext cx="65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5376" name="Group 29"/>
              <p:cNvGrpSpPr>
                <a:grpSpLocks/>
              </p:cNvGrpSpPr>
              <p:nvPr/>
            </p:nvGrpSpPr>
            <p:grpSpPr bwMode="auto">
              <a:xfrm>
                <a:off x="2093" y="3705"/>
                <a:ext cx="4395" cy="2033"/>
                <a:chOff x="2093" y="3705"/>
                <a:chExt cx="4395" cy="2033"/>
              </a:xfrm>
            </p:grpSpPr>
            <p:sp>
              <p:nvSpPr>
                <p:cNvPr id="15377" name="Freeform 30"/>
                <p:cNvSpPr>
                  <a:spLocks/>
                </p:cNvSpPr>
                <p:nvPr/>
              </p:nvSpPr>
              <p:spPr bwMode="auto">
                <a:xfrm>
                  <a:off x="2558" y="3705"/>
                  <a:ext cx="3502" cy="443"/>
                </a:xfrm>
                <a:custGeom>
                  <a:avLst/>
                  <a:gdLst>
                    <a:gd name="T0" fmla="*/ 7 w 3502"/>
                    <a:gd name="T1" fmla="*/ 0 h 443"/>
                    <a:gd name="T2" fmla="*/ 3427 w 3502"/>
                    <a:gd name="T3" fmla="*/ 293 h 443"/>
                    <a:gd name="T4" fmla="*/ 3487 w 3502"/>
                    <a:gd name="T5" fmla="*/ 323 h 443"/>
                    <a:gd name="T6" fmla="*/ 3502 w 3502"/>
                    <a:gd name="T7" fmla="*/ 390 h 443"/>
                    <a:gd name="T8" fmla="*/ 3465 w 3502"/>
                    <a:gd name="T9" fmla="*/ 428 h 443"/>
                    <a:gd name="T10" fmla="*/ 3397 w 3502"/>
                    <a:gd name="T11" fmla="*/ 443 h 443"/>
                    <a:gd name="T12" fmla="*/ 3285 w 3502"/>
                    <a:gd name="T13" fmla="*/ 443 h 443"/>
                    <a:gd name="T14" fmla="*/ 3187 w 3502"/>
                    <a:gd name="T15" fmla="*/ 435 h 443"/>
                    <a:gd name="T16" fmla="*/ 3007 w 3502"/>
                    <a:gd name="T17" fmla="*/ 420 h 443"/>
                    <a:gd name="T18" fmla="*/ 0 w 3502"/>
                    <a:gd name="T19" fmla="*/ 45 h 443"/>
                    <a:gd name="T20" fmla="*/ 7 w 3502"/>
                    <a:gd name="T21" fmla="*/ 0 h 44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502"/>
                    <a:gd name="T34" fmla="*/ 0 h 443"/>
                    <a:gd name="T35" fmla="*/ 3502 w 3502"/>
                    <a:gd name="T36" fmla="*/ 443 h 44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502" h="443">
                      <a:moveTo>
                        <a:pt x="7" y="0"/>
                      </a:moveTo>
                      <a:lnTo>
                        <a:pt x="3427" y="293"/>
                      </a:lnTo>
                      <a:lnTo>
                        <a:pt x="3487" y="323"/>
                      </a:lnTo>
                      <a:lnTo>
                        <a:pt x="3502" y="390"/>
                      </a:lnTo>
                      <a:lnTo>
                        <a:pt x="3465" y="428"/>
                      </a:lnTo>
                      <a:lnTo>
                        <a:pt x="3397" y="443"/>
                      </a:lnTo>
                      <a:lnTo>
                        <a:pt x="3285" y="443"/>
                      </a:lnTo>
                      <a:lnTo>
                        <a:pt x="3187" y="435"/>
                      </a:lnTo>
                      <a:lnTo>
                        <a:pt x="3007" y="420"/>
                      </a:lnTo>
                      <a:lnTo>
                        <a:pt x="0" y="4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78" name="Freeform 31"/>
                <p:cNvSpPr>
                  <a:spLocks/>
                </p:cNvSpPr>
                <p:nvPr/>
              </p:nvSpPr>
              <p:spPr bwMode="auto">
                <a:xfrm>
                  <a:off x="5693" y="4020"/>
                  <a:ext cx="277" cy="75"/>
                </a:xfrm>
                <a:custGeom>
                  <a:avLst/>
                  <a:gdLst>
                    <a:gd name="T0" fmla="*/ 0 w 277"/>
                    <a:gd name="T1" fmla="*/ 23 h 75"/>
                    <a:gd name="T2" fmla="*/ 150 w 277"/>
                    <a:gd name="T3" fmla="*/ 60 h 75"/>
                    <a:gd name="T4" fmla="*/ 210 w 277"/>
                    <a:gd name="T5" fmla="*/ 68 h 75"/>
                    <a:gd name="T6" fmla="*/ 255 w 277"/>
                    <a:gd name="T7" fmla="*/ 75 h 75"/>
                    <a:gd name="T8" fmla="*/ 277 w 277"/>
                    <a:gd name="T9" fmla="*/ 53 h 75"/>
                    <a:gd name="T10" fmla="*/ 262 w 277"/>
                    <a:gd name="T11" fmla="*/ 15 h 75"/>
                    <a:gd name="T12" fmla="*/ 157 w 277"/>
                    <a:gd name="T13" fmla="*/ 0 h 75"/>
                    <a:gd name="T14" fmla="*/ 0 w 277"/>
                    <a:gd name="T15" fmla="*/ 23 h 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7"/>
                    <a:gd name="T25" fmla="*/ 0 h 75"/>
                    <a:gd name="T26" fmla="*/ 277 w 277"/>
                    <a:gd name="T27" fmla="*/ 75 h 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7" h="75">
                      <a:moveTo>
                        <a:pt x="0" y="23"/>
                      </a:moveTo>
                      <a:lnTo>
                        <a:pt x="150" y="60"/>
                      </a:lnTo>
                      <a:lnTo>
                        <a:pt x="210" y="68"/>
                      </a:lnTo>
                      <a:lnTo>
                        <a:pt x="255" y="75"/>
                      </a:lnTo>
                      <a:lnTo>
                        <a:pt x="277" y="53"/>
                      </a:lnTo>
                      <a:lnTo>
                        <a:pt x="262" y="15"/>
                      </a:lnTo>
                      <a:lnTo>
                        <a:pt x="157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79" name="Freeform 32"/>
                <p:cNvSpPr>
                  <a:spLocks/>
                </p:cNvSpPr>
                <p:nvPr/>
              </p:nvSpPr>
              <p:spPr bwMode="auto">
                <a:xfrm>
                  <a:off x="5895" y="4065"/>
                  <a:ext cx="593" cy="1673"/>
                </a:xfrm>
                <a:custGeom>
                  <a:avLst/>
                  <a:gdLst>
                    <a:gd name="T0" fmla="*/ 0 w 593"/>
                    <a:gd name="T1" fmla="*/ 0 h 1673"/>
                    <a:gd name="T2" fmla="*/ 90 w 593"/>
                    <a:gd name="T3" fmla="*/ 45 h 1673"/>
                    <a:gd name="T4" fmla="*/ 158 w 593"/>
                    <a:gd name="T5" fmla="*/ 105 h 1673"/>
                    <a:gd name="T6" fmla="*/ 203 w 593"/>
                    <a:gd name="T7" fmla="*/ 158 h 1673"/>
                    <a:gd name="T8" fmla="*/ 240 w 593"/>
                    <a:gd name="T9" fmla="*/ 233 h 1673"/>
                    <a:gd name="T10" fmla="*/ 255 w 593"/>
                    <a:gd name="T11" fmla="*/ 345 h 1673"/>
                    <a:gd name="T12" fmla="*/ 225 w 593"/>
                    <a:gd name="T13" fmla="*/ 510 h 1673"/>
                    <a:gd name="T14" fmla="*/ 180 w 593"/>
                    <a:gd name="T15" fmla="*/ 675 h 1673"/>
                    <a:gd name="T16" fmla="*/ 143 w 593"/>
                    <a:gd name="T17" fmla="*/ 810 h 1673"/>
                    <a:gd name="T18" fmla="*/ 143 w 593"/>
                    <a:gd name="T19" fmla="*/ 938 h 1673"/>
                    <a:gd name="T20" fmla="*/ 195 w 593"/>
                    <a:gd name="T21" fmla="*/ 1020 h 1673"/>
                    <a:gd name="T22" fmla="*/ 248 w 593"/>
                    <a:gd name="T23" fmla="*/ 1110 h 1673"/>
                    <a:gd name="T24" fmla="*/ 330 w 593"/>
                    <a:gd name="T25" fmla="*/ 1193 h 1673"/>
                    <a:gd name="T26" fmla="*/ 420 w 593"/>
                    <a:gd name="T27" fmla="*/ 1268 h 1673"/>
                    <a:gd name="T28" fmla="*/ 465 w 593"/>
                    <a:gd name="T29" fmla="*/ 1305 h 1673"/>
                    <a:gd name="T30" fmla="*/ 525 w 593"/>
                    <a:gd name="T31" fmla="*/ 1343 h 1673"/>
                    <a:gd name="T32" fmla="*/ 578 w 593"/>
                    <a:gd name="T33" fmla="*/ 1380 h 1673"/>
                    <a:gd name="T34" fmla="*/ 593 w 593"/>
                    <a:gd name="T35" fmla="*/ 1448 h 1673"/>
                    <a:gd name="T36" fmla="*/ 570 w 593"/>
                    <a:gd name="T37" fmla="*/ 1560 h 1673"/>
                    <a:gd name="T38" fmla="*/ 518 w 593"/>
                    <a:gd name="T39" fmla="*/ 1673 h 1673"/>
                    <a:gd name="T40" fmla="*/ 495 w 593"/>
                    <a:gd name="T41" fmla="*/ 1673 h 167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3"/>
                    <a:gd name="T64" fmla="*/ 0 h 1673"/>
                    <a:gd name="T65" fmla="*/ 593 w 593"/>
                    <a:gd name="T66" fmla="*/ 1673 h 167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3" h="1673">
                      <a:moveTo>
                        <a:pt x="0" y="0"/>
                      </a:moveTo>
                      <a:lnTo>
                        <a:pt x="90" y="45"/>
                      </a:lnTo>
                      <a:lnTo>
                        <a:pt x="158" y="105"/>
                      </a:lnTo>
                      <a:lnTo>
                        <a:pt x="203" y="158"/>
                      </a:lnTo>
                      <a:lnTo>
                        <a:pt x="240" y="233"/>
                      </a:lnTo>
                      <a:lnTo>
                        <a:pt x="255" y="345"/>
                      </a:lnTo>
                      <a:lnTo>
                        <a:pt x="225" y="510"/>
                      </a:lnTo>
                      <a:lnTo>
                        <a:pt x="180" y="675"/>
                      </a:lnTo>
                      <a:lnTo>
                        <a:pt x="143" y="810"/>
                      </a:lnTo>
                      <a:lnTo>
                        <a:pt x="143" y="938"/>
                      </a:lnTo>
                      <a:lnTo>
                        <a:pt x="195" y="1020"/>
                      </a:lnTo>
                      <a:lnTo>
                        <a:pt x="248" y="1110"/>
                      </a:lnTo>
                      <a:lnTo>
                        <a:pt x="330" y="1193"/>
                      </a:lnTo>
                      <a:lnTo>
                        <a:pt x="420" y="1268"/>
                      </a:lnTo>
                      <a:lnTo>
                        <a:pt x="465" y="1305"/>
                      </a:lnTo>
                      <a:lnTo>
                        <a:pt x="525" y="1343"/>
                      </a:lnTo>
                      <a:lnTo>
                        <a:pt x="578" y="1380"/>
                      </a:lnTo>
                      <a:lnTo>
                        <a:pt x="593" y="1448"/>
                      </a:lnTo>
                      <a:lnTo>
                        <a:pt x="570" y="1560"/>
                      </a:lnTo>
                      <a:lnTo>
                        <a:pt x="518" y="1673"/>
                      </a:lnTo>
                      <a:lnTo>
                        <a:pt x="495" y="1673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5380" name="Freeform 33"/>
                <p:cNvSpPr>
                  <a:spLocks/>
                </p:cNvSpPr>
                <p:nvPr/>
              </p:nvSpPr>
              <p:spPr bwMode="auto">
                <a:xfrm>
                  <a:off x="2093" y="3810"/>
                  <a:ext cx="3840" cy="1815"/>
                </a:xfrm>
                <a:custGeom>
                  <a:avLst/>
                  <a:gdLst>
                    <a:gd name="T0" fmla="*/ 3716 w 3840"/>
                    <a:gd name="T1" fmla="*/ 338 h 1815"/>
                    <a:gd name="T2" fmla="*/ 3630 w 3840"/>
                    <a:gd name="T3" fmla="*/ 405 h 1815"/>
                    <a:gd name="T4" fmla="*/ 3577 w 3840"/>
                    <a:gd name="T5" fmla="*/ 518 h 1815"/>
                    <a:gd name="T6" fmla="*/ 3577 w 3840"/>
                    <a:gd name="T7" fmla="*/ 623 h 1815"/>
                    <a:gd name="T8" fmla="*/ 3607 w 3840"/>
                    <a:gd name="T9" fmla="*/ 848 h 1815"/>
                    <a:gd name="T10" fmla="*/ 3630 w 3840"/>
                    <a:gd name="T11" fmla="*/ 945 h 1815"/>
                    <a:gd name="T12" fmla="*/ 3705 w 3840"/>
                    <a:gd name="T13" fmla="*/ 1215 h 1815"/>
                    <a:gd name="T14" fmla="*/ 3825 w 3840"/>
                    <a:gd name="T15" fmla="*/ 1425 h 1815"/>
                    <a:gd name="T16" fmla="*/ 3840 w 3840"/>
                    <a:gd name="T17" fmla="*/ 1530 h 1815"/>
                    <a:gd name="T18" fmla="*/ 3810 w 3840"/>
                    <a:gd name="T19" fmla="*/ 1628 h 1815"/>
                    <a:gd name="T20" fmla="*/ 3787 w 3840"/>
                    <a:gd name="T21" fmla="*/ 1688 h 1815"/>
                    <a:gd name="T22" fmla="*/ 3720 w 3840"/>
                    <a:gd name="T23" fmla="*/ 1763 h 1815"/>
                    <a:gd name="T24" fmla="*/ 3630 w 3840"/>
                    <a:gd name="T25" fmla="*/ 1808 h 1815"/>
                    <a:gd name="T26" fmla="*/ 3525 w 3840"/>
                    <a:gd name="T27" fmla="*/ 1815 h 1815"/>
                    <a:gd name="T28" fmla="*/ 3405 w 3840"/>
                    <a:gd name="T29" fmla="*/ 1793 h 1815"/>
                    <a:gd name="T30" fmla="*/ 3247 w 3840"/>
                    <a:gd name="T31" fmla="*/ 1770 h 1815"/>
                    <a:gd name="T32" fmla="*/ 2662 w 3840"/>
                    <a:gd name="T33" fmla="*/ 1665 h 1815"/>
                    <a:gd name="T34" fmla="*/ 2400 w 3840"/>
                    <a:gd name="T35" fmla="*/ 1613 h 1815"/>
                    <a:gd name="T36" fmla="*/ 1972 w 3840"/>
                    <a:gd name="T37" fmla="*/ 1463 h 1815"/>
                    <a:gd name="T38" fmla="*/ 1642 w 3840"/>
                    <a:gd name="T39" fmla="*/ 1298 h 1815"/>
                    <a:gd name="T40" fmla="*/ 1492 w 3840"/>
                    <a:gd name="T41" fmla="*/ 1208 h 1815"/>
                    <a:gd name="T42" fmla="*/ 1305 w 3840"/>
                    <a:gd name="T43" fmla="*/ 1095 h 1815"/>
                    <a:gd name="T44" fmla="*/ 1095 w 3840"/>
                    <a:gd name="T45" fmla="*/ 968 h 1815"/>
                    <a:gd name="T46" fmla="*/ 787 w 3840"/>
                    <a:gd name="T47" fmla="*/ 780 h 1815"/>
                    <a:gd name="T48" fmla="*/ 607 w 3840"/>
                    <a:gd name="T49" fmla="*/ 630 h 1815"/>
                    <a:gd name="T50" fmla="*/ 442 w 3840"/>
                    <a:gd name="T51" fmla="*/ 465 h 1815"/>
                    <a:gd name="T52" fmla="*/ 360 w 3840"/>
                    <a:gd name="T53" fmla="*/ 360 h 1815"/>
                    <a:gd name="T54" fmla="*/ 270 w 3840"/>
                    <a:gd name="T55" fmla="*/ 255 h 1815"/>
                    <a:gd name="T56" fmla="*/ 0 w 3840"/>
                    <a:gd name="T57" fmla="*/ 0 h 18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840"/>
                    <a:gd name="T88" fmla="*/ 0 h 1815"/>
                    <a:gd name="T89" fmla="*/ 3840 w 3840"/>
                    <a:gd name="T90" fmla="*/ 1815 h 181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840" h="1815">
                      <a:moveTo>
                        <a:pt x="3716" y="338"/>
                      </a:moveTo>
                      <a:lnTo>
                        <a:pt x="3630" y="405"/>
                      </a:lnTo>
                      <a:lnTo>
                        <a:pt x="3577" y="518"/>
                      </a:lnTo>
                      <a:lnTo>
                        <a:pt x="3577" y="623"/>
                      </a:lnTo>
                      <a:lnTo>
                        <a:pt x="3607" y="848"/>
                      </a:lnTo>
                      <a:lnTo>
                        <a:pt x="3630" y="945"/>
                      </a:lnTo>
                      <a:lnTo>
                        <a:pt x="3705" y="1215"/>
                      </a:lnTo>
                      <a:lnTo>
                        <a:pt x="3825" y="1425"/>
                      </a:lnTo>
                      <a:lnTo>
                        <a:pt x="3840" y="1530"/>
                      </a:lnTo>
                      <a:lnTo>
                        <a:pt x="3810" y="1628"/>
                      </a:lnTo>
                      <a:lnTo>
                        <a:pt x="3787" y="1688"/>
                      </a:lnTo>
                      <a:lnTo>
                        <a:pt x="3720" y="1763"/>
                      </a:lnTo>
                      <a:lnTo>
                        <a:pt x="3630" y="1808"/>
                      </a:lnTo>
                      <a:lnTo>
                        <a:pt x="3525" y="1815"/>
                      </a:lnTo>
                      <a:lnTo>
                        <a:pt x="3405" y="1793"/>
                      </a:lnTo>
                      <a:lnTo>
                        <a:pt x="3247" y="1770"/>
                      </a:lnTo>
                      <a:lnTo>
                        <a:pt x="2662" y="1665"/>
                      </a:lnTo>
                      <a:lnTo>
                        <a:pt x="2400" y="1613"/>
                      </a:lnTo>
                      <a:lnTo>
                        <a:pt x="1972" y="1463"/>
                      </a:lnTo>
                      <a:lnTo>
                        <a:pt x="1642" y="1298"/>
                      </a:lnTo>
                      <a:lnTo>
                        <a:pt x="1492" y="1208"/>
                      </a:lnTo>
                      <a:lnTo>
                        <a:pt x="1305" y="1095"/>
                      </a:lnTo>
                      <a:lnTo>
                        <a:pt x="1095" y="968"/>
                      </a:lnTo>
                      <a:lnTo>
                        <a:pt x="787" y="780"/>
                      </a:lnTo>
                      <a:lnTo>
                        <a:pt x="607" y="630"/>
                      </a:lnTo>
                      <a:lnTo>
                        <a:pt x="442" y="465"/>
                      </a:lnTo>
                      <a:lnTo>
                        <a:pt x="360" y="360"/>
                      </a:lnTo>
                      <a:lnTo>
                        <a:pt x="270" y="25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</p:grp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6934200" y="4114801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6699"/>
                </a:solidFill>
                <a:latin typeface="Times New Roman" panose="02020603050405020304" pitchFamily="18" charset="0"/>
              </a:rPr>
              <a:t>a) Khâu lại mũi</a:t>
            </a:r>
          </a:p>
        </p:txBody>
      </p:sp>
      <p:sp>
        <p:nvSpPr>
          <p:cNvPr id="69667" name="AutoShape 35"/>
          <p:cNvSpPr>
            <a:spLocks noChangeArrowheads="1"/>
          </p:cNvSpPr>
          <p:nvPr/>
        </p:nvSpPr>
        <p:spPr bwMode="auto">
          <a:xfrm>
            <a:off x="4343400" y="4800600"/>
            <a:ext cx="3657600" cy="1828800"/>
          </a:xfrm>
          <a:prstGeom prst="wedgeEllipseCallout">
            <a:avLst>
              <a:gd name="adj1" fmla="val 5468"/>
              <a:gd name="adj2" fmla="val -134634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  <a:latin typeface="Times New Roman" panose="02020603050405020304" pitchFamily="18" charset="0"/>
              </a:rPr>
              <a:t>Khâu lại mũi bằng cách nào? </a:t>
            </a:r>
          </a:p>
        </p:txBody>
      </p:sp>
      <p:sp>
        <p:nvSpPr>
          <p:cNvPr id="69668" name="AutoShape 36"/>
          <p:cNvSpPr>
            <a:spLocks noChangeArrowheads="1"/>
          </p:cNvSpPr>
          <p:nvPr/>
        </p:nvSpPr>
        <p:spPr bwMode="auto">
          <a:xfrm>
            <a:off x="2286000" y="990600"/>
            <a:ext cx="2362200" cy="4724400"/>
          </a:xfrm>
          <a:prstGeom prst="wedgeEllipseCallout">
            <a:avLst>
              <a:gd name="adj1" fmla="val 88574"/>
              <a:gd name="adj2" fmla="val -152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99"/>
                </a:solidFill>
                <a:latin typeface="Times New Roman" panose="02020603050405020304" pitchFamily="18" charset="0"/>
              </a:rPr>
              <a:t>Khâu đến cuối đường vạch ta phải kết thúc đường khâu. </a:t>
            </a:r>
          </a:p>
        </p:txBody>
      </p:sp>
      <p:sp>
        <p:nvSpPr>
          <p:cNvPr id="69670" name="AutoShape 38"/>
          <p:cNvSpPr>
            <a:spLocks noChangeArrowheads="1"/>
          </p:cNvSpPr>
          <p:nvPr/>
        </p:nvSpPr>
        <p:spPr bwMode="auto">
          <a:xfrm>
            <a:off x="1752600" y="838200"/>
            <a:ext cx="2209800" cy="4267200"/>
          </a:xfrm>
          <a:prstGeom prst="wedgeEllipseCallout">
            <a:avLst>
              <a:gd name="adj1" fmla="val 119829"/>
              <a:gd name="adj2" fmla="val -11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99"/>
                </a:solidFill>
                <a:latin typeface="Times New Roman" panose="02020603050405020304" pitchFamily="18" charset="0"/>
              </a:rPr>
              <a:t>Khâu đến cuối đường vạch dấu ta phải làm gì?</a:t>
            </a:r>
          </a:p>
        </p:txBody>
      </p:sp>
      <p:sp>
        <p:nvSpPr>
          <p:cNvPr id="69671" name="AutoShape 39"/>
          <p:cNvSpPr>
            <a:spLocks noChangeArrowheads="1"/>
          </p:cNvSpPr>
          <p:nvPr/>
        </p:nvSpPr>
        <p:spPr bwMode="auto">
          <a:xfrm>
            <a:off x="4114800" y="4876800"/>
            <a:ext cx="5029200" cy="1828800"/>
          </a:xfrm>
          <a:prstGeom prst="wedgeEllipseCallout">
            <a:avLst>
              <a:gd name="adj1" fmla="val -8995"/>
              <a:gd name="adj2" fmla="val -15937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  <a:latin typeface="Times New Roman" panose="02020603050405020304" pitchFamily="18" charset="0"/>
              </a:rPr>
              <a:t>Khâu lại mũi bằng cách lùi lại một mũi và xuống kim.</a:t>
            </a:r>
          </a:p>
        </p:txBody>
      </p:sp>
    </p:spTree>
    <p:extLst>
      <p:ext uri="{BB962C8B-B14F-4D97-AF65-F5344CB8AC3E}">
        <p14:creationId xmlns:p14="http://schemas.microsoft.com/office/powerpoint/2010/main" val="35615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66" grpId="0"/>
      <p:bldP spid="69667" grpId="0" animBg="1"/>
      <p:bldP spid="69667" grpId="1" animBg="1"/>
      <p:bldP spid="69668" grpId="0" animBg="1"/>
      <p:bldP spid="69670" grpId="0" animBg="1"/>
      <p:bldP spid="69670" grpId="1" animBg="1"/>
      <p:bldP spid="6967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8800" y="762000"/>
            <a:ext cx="6294438" cy="2882900"/>
            <a:chOff x="1130" y="11641"/>
            <a:chExt cx="9912" cy="4540"/>
          </a:xfrm>
        </p:grpSpPr>
        <p:grpSp>
          <p:nvGrpSpPr>
            <p:cNvPr id="16414" name="Group 8"/>
            <p:cNvGrpSpPr>
              <a:grpSpLocks/>
            </p:cNvGrpSpPr>
            <p:nvPr/>
          </p:nvGrpSpPr>
          <p:grpSpPr bwMode="auto">
            <a:xfrm>
              <a:off x="1130" y="11641"/>
              <a:ext cx="9912" cy="4540"/>
              <a:chOff x="1130" y="11641"/>
              <a:chExt cx="9912" cy="4540"/>
            </a:xfrm>
          </p:grpSpPr>
          <p:grpSp>
            <p:nvGrpSpPr>
              <p:cNvPr id="16417" name="Group 9"/>
              <p:cNvGrpSpPr>
                <a:grpSpLocks/>
              </p:cNvGrpSpPr>
              <p:nvPr/>
            </p:nvGrpSpPr>
            <p:grpSpPr bwMode="auto">
              <a:xfrm>
                <a:off x="1130" y="11641"/>
                <a:ext cx="7946" cy="4540"/>
                <a:chOff x="1247" y="11189"/>
                <a:chExt cx="7946" cy="4540"/>
              </a:xfrm>
            </p:grpSpPr>
            <p:sp>
              <p:nvSpPr>
                <p:cNvPr id="16421" name="Rectangle 10"/>
                <p:cNvSpPr>
                  <a:spLocks noChangeArrowheads="1"/>
                </p:cNvSpPr>
                <p:nvPr/>
              </p:nvSpPr>
              <p:spPr bwMode="auto">
                <a:xfrm>
                  <a:off x="1247" y="11189"/>
                  <a:ext cx="7946" cy="4540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rgbClr val="FFCC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1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  </a:t>
                  </a: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422" name="Group 11"/>
                <p:cNvGrpSpPr>
                  <a:grpSpLocks/>
                </p:cNvGrpSpPr>
                <p:nvPr/>
              </p:nvGrpSpPr>
              <p:grpSpPr bwMode="auto">
                <a:xfrm>
                  <a:off x="1923" y="13616"/>
                  <a:ext cx="6738" cy="285"/>
                  <a:chOff x="1989" y="10713"/>
                  <a:chExt cx="6738" cy="285"/>
                </a:xfrm>
              </p:grpSpPr>
              <p:grpSp>
                <p:nvGrpSpPr>
                  <p:cNvPr id="1642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2607" y="10767"/>
                    <a:ext cx="6120" cy="0"/>
                    <a:chOff x="2607" y="10767"/>
                    <a:chExt cx="6120" cy="0"/>
                  </a:xfrm>
                </p:grpSpPr>
                <p:sp>
                  <p:nvSpPr>
                    <p:cNvPr id="16427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47" y="10767"/>
                      <a:ext cx="680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16428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7" y="10767"/>
                      <a:ext cx="680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16429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7" y="10767"/>
                      <a:ext cx="680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16430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27" y="10767"/>
                      <a:ext cx="680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16431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87" y="10767"/>
                      <a:ext cx="680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16424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989" y="10713"/>
                    <a:ext cx="113" cy="285"/>
                    <a:chOff x="1959" y="10427"/>
                    <a:chExt cx="113" cy="285"/>
                  </a:xfrm>
                </p:grpSpPr>
                <p:sp>
                  <p:nvSpPr>
                    <p:cNvPr id="16425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9" y="10427"/>
                      <a:ext cx="113" cy="11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6699"/>
                        </a:solidFill>
                      </a:endParaRPr>
                    </a:p>
                  </p:txBody>
                </p:sp>
                <p:sp>
                  <p:nvSpPr>
                    <p:cNvPr id="1642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974" y="10427"/>
                      <a:ext cx="98" cy="285"/>
                    </a:xfrm>
                    <a:custGeom>
                      <a:avLst/>
                      <a:gdLst>
                        <a:gd name="T0" fmla="*/ 15 w 98"/>
                        <a:gd name="T1" fmla="*/ 0 h 285"/>
                        <a:gd name="T2" fmla="*/ 90 w 98"/>
                        <a:gd name="T3" fmla="*/ 75 h 285"/>
                        <a:gd name="T4" fmla="*/ 15 w 98"/>
                        <a:gd name="T5" fmla="*/ 240 h 285"/>
                        <a:gd name="T6" fmla="*/ 0 w 98"/>
                        <a:gd name="T7" fmla="*/ 285 h 28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98"/>
                        <a:gd name="T13" fmla="*/ 0 h 285"/>
                        <a:gd name="T14" fmla="*/ 98 w 98"/>
                        <a:gd name="T15" fmla="*/ 285 h 28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98" h="285">
                          <a:moveTo>
                            <a:pt x="15" y="0"/>
                          </a:moveTo>
                          <a:cubicBezTo>
                            <a:pt x="40" y="17"/>
                            <a:pt x="85" y="38"/>
                            <a:pt x="90" y="75"/>
                          </a:cubicBezTo>
                          <a:cubicBezTo>
                            <a:pt x="98" y="131"/>
                            <a:pt x="44" y="201"/>
                            <a:pt x="15" y="240"/>
                          </a:cubicBezTo>
                          <a:cubicBezTo>
                            <a:pt x="10" y="255"/>
                            <a:pt x="0" y="285"/>
                            <a:pt x="0" y="28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6699"/>
                        </a:solidFill>
                        <a:latin typeface="Verdana" panose="020B060403050404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6418" name="Group 21"/>
              <p:cNvGrpSpPr>
                <a:grpSpLocks/>
              </p:cNvGrpSpPr>
              <p:nvPr/>
            </p:nvGrpSpPr>
            <p:grpSpPr bwMode="auto">
              <a:xfrm>
                <a:off x="5018" y="11641"/>
                <a:ext cx="6024" cy="1243"/>
                <a:chOff x="5018" y="11641"/>
                <a:chExt cx="6024" cy="1243"/>
              </a:xfrm>
            </p:grpSpPr>
            <p:sp>
              <p:nvSpPr>
                <p:cNvPr id="16419" name="Freeform 22"/>
                <p:cNvSpPr>
                  <a:spLocks/>
                </p:cNvSpPr>
                <p:nvPr/>
              </p:nvSpPr>
              <p:spPr bwMode="auto">
                <a:xfrm>
                  <a:off x="5018" y="11641"/>
                  <a:ext cx="6024" cy="1243"/>
                </a:xfrm>
                <a:custGeom>
                  <a:avLst/>
                  <a:gdLst>
                    <a:gd name="T0" fmla="*/ 126 w 6024"/>
                    <a:gd name="T1" fmla="*/ 1243 h 1243"/>
                    <a:gd name="T2" fmla="*/ 6024 w 6024"/>
                    <a:gd name="T3" fmla="*/ 0 h 1243"/>
                    <a:gd name="T4" fmla="*/ 126 w 6024"/>
                    <a:gd name="T5" fmla="*/ 1017 h 1243"/>
                    <a:gd name="T6" fmla="*/ 52 w 6024"/>
                    <a:gd name="T7" fmla="*/ 1042 h 1243"/>
                    <a:gd name="T8" fmla="*/ 7 w 6024"/>
                    <a:gd name="T9" fmla="*/ 1087 h 1243"/>
                    <a:gd name="T10" fmla="*/ 0 w 6024"/>
                    <a:gd name="T11" fmla="*/ 1147 h 1243"/>
                    <a:gd name="T12" fmla="*/ 15 w 6024"/>
                    <a:gd name="T13" fmla="*/ 1192 h 1243"/>
                    <a:gd name="T14" fmla="*/ 67 w 6024"/>
                    <a:gd name="T15" fmla="*/ 1237 h 1243"/>
                    <a:gd name="T16" fmla="*/ 126 w 6024"/>
                    <a:gd name="T17" fmla="*/ 1243 h 12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024"/>
                    <a:gd name="T28" fmla="*/ 0 h 1243"/>
                    <a:gd name="T29" fmla="*/ 6024 w 6024"/>
                    <a:gd name="T30" fmla="*/ 1243 h 12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024" h="1243">
                      <a:moveTo>
                        <a:pt x="126" y="1243"/>
                      </a:moveTo>
                      <a:lnTo>
                        <a:pt x="6024" y="0"/>
                      </a:lnTo>
                      <a:lnTo>
                        <a:pt x="126" y="1017"/>
                      </a:lnTo>
                      <a:lnTo>
                        <a:pt x="52" y="1042"/>
                      </a:lnTo>
                      <a:lnTo>
                        <a:pt x="7" y="1087"/>
                      </a:lnTo>
                      <a:lnTo>
                        <a:pt x="0" y="1147"/>
                      </a:lnTo>
                      <a:lnTo>
                        <a:pt x="15" y="1192"/>
                      </a:lnTo>
                      <a:lnTo>
                        <a:pt x="67" y="1237"/>
                      </a:lnTo>
                      <a:lnTo>
                        <a:pt x="126" y="1243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6420" name="Freeform 23"/>
                <p:cNvSpPr>
                  <a:spLocks/>
                </p:cNvSpPr>
                <p:nvPr/>
              </p:nvSpPr>
              <p:spPr bwMode="auto">
                <a:xfrm>
                  <a:off x="5097" y="12690"/>
                  <a:ext cx="300" cy="143"/>
                </a:xfrm>
                <a:custGeom>
                  <a:avLst/>
                  <a:gdLst>
                    <a:gd name="T0" fmla="*/ 300 w 300"/>
                    <a:gd name="T1" fmla="*/ 23 h 143"/>
                    <a:gd name="T2" fmla="*/ 158 w 300"/>
                    <a:gd name="T3" fmla="*/ 8 h 143"/>
                    <a:gd name="T4" fmla="*/ 105 w 300"/>
                    <a:gd name="T5" fmla="*/ 0 h 143"/>
                    <a:gd name="T6" fmla="*/ 38 w 300"/>
                    <a:gd name="T7" fmla="*/ 30 h 143"/>
                    <a:gd name="T8" fmla="*/ 0 w 300"/>
                    <a:gd name="T9" fmla="*/ 68 h 143"/>
                    <a:gd name="T10" fmla="*/ 0 w 300"/>
                    <a:gd name="T11" fmla="*/ 113 h 143"/>
                    <a:gd name="T12" fmla="*/ 53 w 300"/>
                    <a:gd name="T13" fmla="*/ 143 h 143"/>
                    <a:gd name="T14" fmla="*/ 165 w 300"/>
                    <a:gd name="T15" fmla="*/ 105 h 143"/>
                    <a:gd name="T16" fmla="*/ 300 w 300"/>
                    <a:gd name="T17" fmla="*/ 23 h 1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00"/>
                    <a:gd name="T28" fmla="*/ 0 h 143"/>
                    <a:gd name="T29" fmla="*/ 300 w 300"/>
                    <a:gd name="T30" fmla="*/ 143 h 1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00" h="143">
                      <a:moveTo>
                        <a:pt x="300" y="23"/>
                      </a:moveTo>
                      <a:lnTo>
                        <a:pt x="158" y="8"/>
                      </a:lnTo>
                      <a:lnTo>
                        <a:pt x="105" y="0"/>
                      </a:lnTo>
                      <a:lnTo>
                        <a:pt x="38" y="30"/>
                      </a:lnTo>
                      <a:lnTo>
                        <a:pt x="0" y="68"/>
                      </a:lnTo>
                      <a:lnTo>
                        <a:pt x="0" y="113"/>
                      </a:lnTo>
                      <a:lnTo>
                        <a:pt x="53" y="143"/>
                      </a:lnTo>
                      <a:lnTo>
                        <a:pt x="165" y="105"/>
                      </a:lnTo>
                      <a:lnTo>
                        <a:pt x="300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6415" name="Freeform 24"/>
            <p:cNvSpPr>
              <a:spLocks/>
            </p:cNvSpPr>
            <p:nvPr/>
          </p:nvSpPr>
          <p:spPr bwMode="auto">
            <a:xfrm>
              <a:off x="4661" y="12780"/>
              <a:ext cx="1022" cy="1067"/>
            </a:xfrm>
            <a:custGeom>
              <a:avLst/>
              <a:gdLst>
                <a:gd name="T0" fmla="*/ 345 w 1022"/>
                <a:gd name="T1" fmla="*/ 0 h 1067"/>
                <a:gd name="T2" fmla="*/ 285 w 1022"/>
                <a:gd name="T3" fmla="*/ 104 h 1067"/>
                <a:gd name="T4" fmla="*/ 255 w 1022"/>
                <a:gd name="T5" fmla="*/ 171 h 1067"/>
                <a:gd name="T6" fmla="*/ 195 w 1022"/>
                <a:gd name="T7" fmla="*/ 224 h 1067"/>
                <a:gd name="T8" fmla="*/ 97 w 1022"/>
                <a:gd name="T9" fmla="*/ 261 h 1067"/>
                <a:gd name="T10" fmla="*/ 45 w 1022"/>
                <a:gd name="T11" fmla="*/ 321 h 1067"/>
                <a:gd name="T12" fmla="*/ 0 w 1022"/>
                <a:gd name="T13" fmla="*/ 441 h 1067"/>
                <a:gd name="T14" fmla="*/ 7 w 1022"/>
                <a:gd name="T15" fmla="*/ 524 h 1067"/>
                <a:gd name="T16" fmla="*/ 37 w 1022"/>
                <a:gd name="T17" fmla="*/ 591 h 1067"/>
                <a:gd name="T18" fmla="*/ 67 w 1022"/>
                <a:gd name="T19" fmla="*/ 681 h 1067"/>
                <a:gd name="T20" fmla="*/ 120 w 1022"/>
                <a:gd name="T21" fmla="*/ 741 h 1067"/>
                <a:gd name="T22" fmla="*/ 202 w 1022"/>
                <a:gd name="T23" fmla="*/ 809 h 1067"/>
                <a:gd name="T24" fmla="*/ 322 w 1022"/>
                <a:gd name="T25" fmla="*/ 876 h 1067"/>
                <a:gd name="T26" fmla="*/ 495 w 1022"/>
                <a:gd name="T27" fmla="*/ 944 h 1067"/>
                <a:gd name="T28" fmla="*/ 630 w 1022"/>
                <a:gd name="T29" fmla="*/ 989 h 1067"/>
                <a:gd name="T30" fmla="*/ 817 w 1022"/>
                <a:gd name="T31" fmla="*/ 1049 h 1067"/>
                <a:gd name="T32" fmla="*/ 1022 w 1022"/>
                <a:gd name="T33" fmla="*/ 1067 h 10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2"/>
                <a:gd name="T52" fmla="*/ 0 h 1067"/>
                <a:gd name="T53" fmla="*/ 1022 w 1022"/>
                <a:gd name="T54" fmla="*/ 1067 h 10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2" h="1067">
                  <a:moveTo>
                    <a:pt x="345" y="0"/>
                  </a:moveTo>
                  <a:lnTo>
                    <a:pt x="285" y="104"/>
                  </a:lnTo>
                  <a:lnTo>
                    <a:pt x="255" y="171"/>
                  </a:lnTo>
                  <a:lnTo>
                    <a:pt x="195" y="224"/>
                  </a:lnTo>
                  <a:lnTo>
                    <a:pt x="97" y="261"/>
                  </a:lnTo>
                  <a:lnTo>
                    <a:pt x="45" y="321"/>
                  </a:lnTo>
                  <a:lnTo>
                    <a:pt x="0" y="441"/>
                  </a:lnTo>
                  <a:lnTo>
                    <a:pt x="7" y="524"/>
                  </a:lnTo>
                  <a:lnTo>
                    <a:pt x="37" y="591"/>
                  </a:lnTo>
                  <a:lnTo>
                    <a:pt x="67" y="681"/>
                  </a:lnTo>
                  <a:lnTo>
                    <a:pt x="120" y="741"/>
                  </a:lnTo>
                  <a:lnTo>
                    <a:pt x="202" y="809"/>
                  </a:lnTo>
                  <a:lnTo>
                    <a:pt x="322" y="876"/>
                  </a:lnTo>
                  <a:lnTo>
                    <a:pt x="495" y="944"/>
                  </a:lnTo>
                  <a:lnTo>
                    <a:pt x="630" y="989"/>
                  </a:lnTo>
                  <a:lnTo>
                    <a:pt x="817" y="1049"/>
                  </a:lnTo>
                  <a:lnTo>
                    <a:pt x="1022" y="1067"/>
                  </a:ln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6699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16" name="Freeform 25"/>
            <p:cNvSpPr>
              <a:spLocks/>
            </p:cNvSpPr>
            <p:nvPr/>
          </p:nvSpPr>
          <p:spPr bwMode="auto">
            <a:xfrm>
              <a:off x="5108" y="12765"/>
              <a:ext cx="3359" cy="2945"/>
            </a:xfrm>
            <a:custGeom>
              <a:avLst/>
              <a:gdLst>
                <a:gd name="T0" fmla="*/ 0 w 3359"/>
                <a:gd name="T1" fmla="*/ 0 h 2945"/>
                <a:gd name="T2" fmla="*/ 82 w 3359"/>
                <a:gd name="T3" fmla="*/ 180 h 2945"/>
                <a:gd name="T4" fmla="*/ 67 w 3359"/>
                <a:gd name="T5" fmla="*/ 315 h 2945"/>
                <a:gd name="T6" fmla="*/ 135 w 3359"/>
                <a:gd name="T7" fmla="*/ 458 h 2945"/>
                <a:gd name="T8" fmla="*/ 217 w 3359"/>
                <a:gd name="T9" fmla="*/ 518 h 2945"/>
                <a:gd name="T10" fmla="*/ 307 w 3359"/>
                <a:gd name="T11" fmla="*/ 570 h 2945"/>
                <a:gd name="T12" fmla="*/ 682 w 3359"/>
                <a:gd name="T13" fmla="*/ 645 h 2945"/>
                <a:gd name="T14" fmla="*/ 1012 w 3359"/>
                <a:gd name="T15" fmla="*/ 660 h 2945"/>
                <a:gd name="T16" fmla="*/ 1717 w 3359"/>
                <a:gd name="T17" fmla="*/ 675 h 2945"/>
                <a:gd name="T18" fmla="*/ 2077 w 3359"/>
                <a:gd name="T19" fmla="*/ 720 h 2945"/>
                <a:gd name="T20" fmla="*/ 2242 w 3359"/>
                <a:gd name="T21" fmla="*/ 750 h 2945"/>
                <a:gd name="T22" fmla="*/ 2377 w 3359"/>
                <a:gd name="T23" fmla="*/ 765 h 2945"/>
                <a:gd name="T24" fmla="*/ 2767 w 3359"/>
                <a:gd name="T25" fmla="*/ 855 h 2945"/>
                <a:gd name="T26" fmla="*/ 3037 w 3359"/>
                <a:gd name="T27" fmla="*/ 1020 h 2945"/>
                <a:gd name="T28" fmla="*/ 3127 w 3359"/>
                <a:gd name="T29" fmla="*/ 1110 h 2945"/>
                <a:gd name="T30" fmla="*/ 3187 w 3359"/>
                <a:gd name="T31" fmla="*/ 1470 h 2945"/>
                <a:gd name="T32" fmla="*/ 3337 w 3359"/>
                <a:gd name="T33" fmla="*/ 1935 h 2945"/>
                <a:gd name="T34" fmla="*/ 3345 w 3359"/>
                <a:gd name="T35" fmla="*/ 2175 h 2945"/>
                <a:gd name="T36" fmla="*/ 3307 w 3359"/>
                <a:gd name="T37" fmla="*/ 2513 h 2945"/>
                <a:gd name="T38" fmla="*/ 3187 w 3359"/>
                <a:gd name="T39" fmla="*/ 2708 h 2945"/>
                <a:gd name="T40" fmla="*/ 2812 w 3359"/>
                <a:gd name="T41" fmla="*/ 2910 h 2945"/>
                <a:gd name="T42" fmla="*/ 2377 w 3359"/>
                <a:gd name="T43" fmla="*/ 2850 h 2945"/>
                <a:gd name="T44" fmla="*/ 2227 w 3359"/>
                <a:gd name="T45" fmla="*/ 2670 h 2945"/>
                <a:gd name="T46" fmla="*/ 2197 w 3359"/>
                <a:gd name="T47" fmla="*/ 2625 h 2945"/>
                <a:gd name="T48" fmla="*/ 2212 w 3359"/>
                <a:gd name="T49" fmla="*/ 2220 h 2945"/>
                <a:gd name="T50" fmla="*/ 2332 w 3359"/>
                <a:gd name="T51" fmla="*/ 1995 h 2945"/>
                <a:gd name="T52" fmla="*/ 2430 w 3359"/>
                <a:gd name="T53" fmla="*/ 1860 h 2945"/>
                <a:gd name="T54" fmla="*/ 2535 w 3359"/>
                <a:gd name="T55" fmla="*/ 1740 h 2945"/>
                <a:gd name="T56" fmla="*/ 2632 w 3359"/>
                <a:gd name="T57" fmla="*/ 1598 h 2945"/>
                <a:gd name="T58" fmla="*/ 2700 w 3359"/>
                <a:gd name="T59" fmla="*/ 1515 h 2945"/>
                <a:gd name="T60" fmla="*/ 2752 w 3359"/>
                <a:gd name="T61" fmla="*/ 1425 h 2945"/>
                <a:gd name="T62" fmla="*/ 2767 w 3359"/>
                <a:gd name="T63" fmla="*/ 1380 h 2945"/>
                <a:gd name="T64" fmla="*/ 2782 w 3359"/>
                <a:gd name="T65" fmla="*/ 1380 h 29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59"/>
                <a:gd name="T100" fmla="*/ 0 h 2945"/>
                <a:gd name="T101" fmla="*/ 3359 w 3359"/>
                <a:gd name="T102" fmla="*/ 2945 h 29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59" h="2945">
                  <a:moveTo>
                    <a:pt x="0" y="0"/>
                  </a:moveTo>
                  <a:cubicBezTo>
                    <a:pt x="9" y="31"/>
                    <a:pt x="71" y="128"/>
                    <a:pt x="82" y="180"/>
                  </a:cubicBezTo>
                  <a:cubicBezTo>
                    <a:pt x="93" y="232"/>
                    <a:pt x="58" y="269"/>
                    <a:pt x="67" y="315"/>
                  </a:cubicBezTo>
                  <a:cubicBezTo>
                    <a:pt x="77" y="379"/>
                    <a:pt x="84" y="417"/>
                    <a:pt x="135" y="458"/>
                  </a:cubicBezTo>
                  <a:cubicBezTo>
                    <a:pt x="180" y="488"/>
                    <a:pt x="203" y="510"/>
                    <a:pt x="217" y="518"/>
                  </a:cubicBezTo>
                  <a:cubicBezTo>
                    <a:pt x="249" y="536"/>
                    <a:pt x="273" y="559"/>
                    <a:pt x="307" y="570"/>
                  </a:cubicBezTo>
                  <a:cubicBezTo>
                    <a:pt x="427" y="610"/>
                    <a:pt x="558" y="620"/>
                    <a:pt x="682" y="645"/>
                  </a:cubicBezTo>
                  <a:cubicBezTo>
                    <a:pt x="790" y="667"/>
                    <a:pt x="902" y="657"/>
                    <a:pt x="1012" y="660"/>
                  </a:cubicBezTo>
                  <a:cubicBezTo>
                    <a:pt x="1247" y="667"/>
                    <a:pt x="1482" y="670"/>
                    <a:pt x="1717" y="675"/>
                  </a:cubicBezTo>
                  <a:cubicBezTo>
                    <a:pt x="1844" y="689"/>
                    <a:pt x="1948" y="709"/>
                    <a:pt x="2077" y="720"/>
                  </a:cubicBezTo>
                  <a:cubicBezTo>
                    <a:pt x="2132" y="730"/>
                    <a:pt x="2187" y="742"/>
                    <a:pt x="2242" y="750"/>
                  </a:cubicBezTo>
                  <a:cubicBezTo>
                    <a:pt x="2287" y="757"/>
                    <a:pt x="2332" y="758"/>
                    <a:pt x="2377" y="765"/>
                  </a:cubicBezTo>
                  <a:cubicBezTo>
                    <a:pt x="2510" y="787"/>
                    <a:pt x="2634" y="836"/>
                    <a:pt x="2767" y="855"/>
                  </a:cubicBezTo>
                  <a:cubicBezTo>
                    <a:pt x="2868" y="889"/>
                    <a:pt x="2958" y="949"/>
                    <a:pt x="3037" y="1020"/>
                  </a:cubicBezTo>
                  <a:cubicBezTo>
                    <a:pt x="3069" y="1048"/>
                    <a:pt x="3127" y="1110"/>
                    <a:pt x="3127" y="1110"/>
                  </a:cubicBezTo>
                  <a:cubicBezTo>
                    <a:pt x="3167" y="1229"/>
                    <a:pt x="3166" y="1346"/>
                    <a:pt x="3187" y="1470"/>
                  </a:cubicBezTo>
                  <a:cubicBezTo>
                    <a:pt x="3211" y="1616"/>
                    <a:pt x="3321" y="1787"/>
                    <a:pt x="3337" y="1935"/>
                  </a:cubicBezTo>
                  <a:cubicBezTo>
                    <a:pt x="3348" y="2052"/>
                    <a:pt x="3350" y="2079"/>
                    <a:pt x="3345" y="2175"/>
                  </a:cubicBezTo>
                  <a:cubicBezTo>
                    <a:pt x="3340" y="2271"/>
                    <a:pt x="3359" y="2445"/>
                    <a:pt x="3307" y="2513"/>
                  </a:cubicBezTo>
                  <a:cubicBezTo>
                    <a:pt x="3262" y="2648"/>
                    <a:pt x="3240" y="2625"/>
                    <a:pt x="3187" y="2708"/>
                  </a:cubicBezTo>
                  <a:cubicBezTo>
                    <a:pt x="3082" y="2858"/>
                    <a:pt x="3001" y="2847"/>
                    <a:pt x="2812" y="2910"/>
                  </a:cubicBezTo>
                  <a:cubicBezTo>
                    <a:pt x="2725" y="2906"/>
                    <a:pt x="2484" y="2945"/>
                    <a:pt x="2377" y="2850"/>
                  </a:cubicBezTo>
                  <a:cubicBezTo>
                    <a:pt x="2283" y="2766"/>
                    <a:pt x="2293" y="2769"/>
                    <a:pt x="2227" y="2670"/>
                  </a:cubicBezTo>
                  <a:cubicBezTo>
                    <a:pt x="2217" y="2655"/>
                    <a:pt x="2197" y="2625"/>
                    <a:pt x="2197" y="2625"/>
                  </a:cubicBezTo>
                  <a:cubicBezTo>
                    <a:pt x="2202" y="2490"/>
                    <a:pt x="2200" y="2355"/>
                    <a:pt x="2212" y="2220"/>
                  </a:cubicBezTo>
                  <a:cubicBezTo>
                    <a:pt x="2220" y="2133"/>
                    <a:pt x="2287" y="2063"/>
                    <a:pt x="2332" y="1995"/>
                  </a:cubicBezTo>
                  <a:cubicBezTo>
                    <a:pt x="2384" y="1917"/>
                    <a:pt x="2368" y="1930"/>
                    <a:pt x="2430" y="1860"/>
                  </a:cubicBezTo>
                  <a:cubicBezTo>
                    <a:pt x="2458" y="1828"/>
                    <a:pt x="2535" y="1740"/>
                    <a:pt x="2535" y="1740"/>
                  </a:cubicBezTo>
                  <a:cubicBezTo>
                    <a:pt x="2580" y="1658"/>
                    <a:pt x="2574" y="1714"/>
                    <a:pt x="2632" y="1598"/>
                  </a:cubicBezTo>
                  <a:cubicBezTo>
                    <a:pt x="2664" y="1534"/>
                    <a:pt x="2610" y="1643"/>
                    <a:pt x="2700" y="1515"/>
                  </a:cubicBezTo>
                  <a:cubicBezTo>
                    <a:pt x="2710" y="1500"/>
                    <a:pt x="2744" y="1441"/>
                    <a:pt x="2752" y="1425"/>
                  </a:cubicBezTo>
                  <a:cubicBezTo>
                    <a:pt x="2759" y="1411"/>
                    <a:pt x="2758" y="1393"/>
                    <a:pt x="2767" y="1380"/>
                  </a:cubicBezTo>
                  <a:cubicBezTo>
                    <a:pt x="2770" y="1376"/>
                    <a:pt x="2777" y="1380"/>
                    <a:pt x="2782" y="138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6699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905000" y="3200401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6699"/>
                </a:solidFill>
                <a:latin typeface="Times New Roman" panose="02020603050405020304" pitchFamily="18" charset="0"/>
              </a:rPr>
              <a:t>b) Tạo vòng chỉ</a:t>
            </a: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1828800" y="3810000"/>
            <a:ext cx="6057900" cy="2882900"/>
            <a:chOff x="1791" y="198"/>
            <a:chExt cx="9538" cy="4540"/>
          </a:xfrm>
        </p:grpSpPr>
        <p:grpSp>
          <p:nvGrpSpPr>
            <p:cNvPr id="16395" name="Group 47"/>
            <p:cNvGrpSpPr>
              <a:grpSpLocks/>
            </p:cNvGrpSpPr>
            <p:nvPr/>
          </p:nvGrpSpPr>
          <p:grpSpPr bwMode="auto">
            <a:xfrm>
              <a:off x="1791" y="198"/>
              <a:ext cx="7946" cy="4540"/>
              <a:chOff x="1247" y="11189"/>
              <a:chExt cx="7946" cy="4540"/>
            </a:xfrm>
          </p:grpSpPr>
          <p:sp>
            <p:nvSpPr>
              <p:cNvPr id="16403" name="Rectangle 48"/>
              <p:cNvSpPr>
                <a:spLocks noChangeArrowheads="1"/>
              </p:cNvSpPr>
              <p:nvPr/>
            </p:nvSpPr>
            <p:spPr bwMode="auto">
              <a:xfrm>
                <a:off x="1247" y="11189"/>
                <a:ext cx="7946" cy="45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  </a:t>
                </a: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6404" name="Group 49"/>
              <p:cNvGrpSpPr>
                <a:grpSpLocks/>
              </p:cNvGrpSpPr>
              <p:nvPr/>
            </p:nvGrpSpPr>
            <p:grpSpPr bwMode="auto">
              <a:xfrm>
                <a:off x="1923" y="13616"/>
                <a:ext cx="6738" cy="285"/>
                <a:chOff x="1989" y="10713"/>
                <a:chExt cx="6738" cy="285"/>
              </a:xfrm>
            </p:grpSpPr>
            <p:grpSp>
              <p:nvGrpSpPr>
                <p:cNvPr id="16405" name="Group 50"/>
                <p:cNvGrpSpPr>
                  <a:grpSpLocks/>
                </p:cNvGrpSpPr>
                <p:nvPr/>
              </p:nvGrpSpPr>
              <p:grpSpPr bwMode="auto">
                <a:xfrm>
                  <a:off x="2607" y="10767"/>
                  <a:ext cx="6120" cy="0"/>
                  <a:chOff x="2607" y="10767"/>
                  <a:chExt cx="6120" cy="0"/>
                </a:xfrm>
              </p:grpSpPr>
              <p:sp>
                <p:nvSpPr>
                  <p:cNvPr id="1640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8047" y="10767"/>
                    <a:ext cx="68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641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607" y="10767"/>
                    <a:ext cx="68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641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967" y="10767"/>
                    <a:ext cx="68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641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5327" y="10767"/>
                    <a:ext cx="68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641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6687" y="10767"/>
                    <a:ext cx="68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  <p:grpSp>
              <p:nvGrpSpPr>
                <p:cNvPr id="16406" name="Group 56"/>
                <p:cNvGrpSpPr>
                  <a:grpSpLocks/>
                </p:cNvGrpSpPr>
                <p:nvPr/>
              </p:nvGrpSpPr>
              <p:grpSpPr bwMode="auto">
                <a:xfrm>
                  <a:off x="1989" y="10713"/>
                  <a:ext cx="113" cy="285"/>
                  <a:chOff x="1959" y="10427"/>
                  <a:chExt cx="113" cy="285"/>
                </a:xfrm>
              </p:grpSpPr>
              <p:sp>
                <p:nvSpPr>
                  <p:cNvPr id="1640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959" y="10427"/>
                    <a:ext cx="113" cy="1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6699"/>
                      </a:solidFill>
                    </a:endParaRPr>
                  </a:p>
                </p:txBody>
              </p:sp>
              <p:sp>
                <p:nvSpPr>
                  <p:cNvPr id="16408" name="Freeform 58"/>
                  <p:cNvSpPr>
                    <a:spLocks/>
                  </p:cNvSpPr>
                  <p:nvPr/>
                </p:nvSpPr>
                <p:spPr bwMode="auto">
                  <a:xfrm>
                    <a:off x="1974" y="10427"/>
                    <a:ext cx="98" cy="285"/>
                  </a:xfrm>
                  <a:custGeom>
                    <a:avLst/>
                    <a:gdLst>
                      <a:gd name="T0" fmla="*/ 15 w 98"/>
                      <a:gd name="T1" fmla="*/ 0 h 285"/>
                      <a:gd name="T2" fmla="*/ 90 w 98"/>
                      <a:gd name="T3" fmla="*/ 75 h 285"/>
                      <a:gd name="T4" fmla="*/ 15 w 98"/>
                      <a:gd name="T5" fmla="*/ 240 h 285"/>
                      <a:gd name="T6" fmla="*/ 0 w 98"/>
                      <a:gd name="T7" fmla="*/ 285 h 28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8"/>
                      <a:gd name="T13" fmla="*/ 0 h 285"/>
                      <a:gd name="T14" fmla="*/ 98 w 98"/>
                      <a:gd name="T15" fmla="*/ 285 h 28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8" h="285">
                        <a:moveTo>
                          <a:pt x="15" y="0"/>
                        </a:moveTo>
                        <a:cubicBezTo>
                          <a:pt x="40" y="17"/>
                          <a:pt x="85" y="38"/>
                          <a:pt x="90" y="75"/>
                        </a:cubicBezTo>
                        <a:cubicBezTo>
                          <a:pt x="98" y="131"/>
                          <a:pt x="44" y="201"/>
                          <a:pt x="15" y="240"/>
                        </a:cubicBezTo>
                        <a:cubicBezTo>
                          <a:pt x="10" y="255"/>
                          <a:pt x="0" y="285"/>
                          <a:pt x="0" y="285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6699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</p:grpSp>
        <p:grpSp>
          <p:nvGrpSpPr>
            <p:cNvPr id="16396" name="Group 59"/>
            <p:cNvGrpSpPr>
              <a:grpSpLocks/>
            </p:cNvGrpSpPr>
            <p:nvPr/>
          </p:nvGrpSpPr>
          <p:grpSpPr bwMode="auto">
            <a:xfrm>
              <a:off x="5468" y="1102"/>
              <a:ext cx="5861" cy="3464"/>
              <a:chOff x="5468" y="1102"/>
              <a:chExt cx="5861" cy="3464"/>
            </a:xfrm>
          </p:grpSpPr>
          <p:sp>
            <p:nvSpPr>
              <p:cNvPr id="16397" name="Freeform 60"/>
              <p:cNvSpPr>
                <a:spLocks/>
              </p:cNvSpPr>
              <p:nvPr/>
            </p:nvSpPr>
            <p:spPr bwMode="auto">
              <a:xfrm>
                <a:off x="9974" y="1488"/>
                <a:ext cx="1215" cy="2670"/>
              </a:xfrm>
              <a:custGeom>
                <a:avLst/>
                <a:gdLst>
                  <a:gd name="T0" fmla="*/ 1215 w 1215"/>
                  <a:gd name="T1" fmla="*/ 2670 h 2670"/>
                  <a:gd name="T2" fmla="*/ 1095 w 1215"/>
                  <a:gd name="T3" fmla="*/ 2535 h 2670"/>
                  <a:gd name="T4" fmla="*/ 1035 w 1215"/>
                  <a:gd name="T5" fmla="*/ 2445 h 2670"/>
                  <a:gd name="T6" fmla="*/ 945 w 1215"/>
                  <a:gd name="T7" fmla="*/ 2370 h 2670"/>
                  <a:gd name="T8" fmla="*/ 915 w 1215"/>
                  <a:gd name="T9" fmla="*/ 2310 h 2670"/>
                  <a:gd name="T10" fmla="*/ 795 w 1215"/>
                  <a:gd name="T11" fmla="*/ 2175 h 2670"/>
                  <a:gd name="T12" fmla="*/ 765 w 1215"/>
                  <a:gd name="T13" fmla="*/ 2115 h 2670"/>
                  <a:gd name="T14" fmla="*/ 720 w 1215"/>
                  <a:gd name="T15" fmla="*/ 2070 h 2670"/>
                  <a:gd name="T16" fmla="*/ 660 w 1215"/>
                  <a:gd name="T17" fmla="*/ 1980 h 2670"/>
                  <a:gd name="T18" fmla="*/ 540 w 1215"/>
                  <a:gd name="T19" fmla="*/ 1770 h 2670"/>
                  <a:gd name="T20" fmla="*/ 420 w 1215"/>
                  <a:gd name="T21" fmla="*/ 1515 h 2670"/>
                  <a:gd name="T22" fmla="*/ 330 w 1215"/>
                  <a:gd name="T23" fmla="*/ 1335 h 2670"/>
                  <a:gd name="T24" fmla="*/ 300 w 1215"/>
                  <a:gd name="T25" fmla="*/ 1245 h 2670"/>
                  <a:gd name="T26" fmla="*/ 270 w 1215"/>
                  <a:gd name="T27" fmla="*/ 1200 h 2670"/>
                  <a:gd name="T28" fmla="*/ 135 w 1215"/>
                  <a:gd name="T29" fmla="*/ 870 h 2670"/>
                  <a:gd name="T30" fmla="*/ 30 w 1215"/>
                  <a:gd name="T31" fmla="*/ 255 h 2670"/>
                  <a:gd name="T32" fmla="*/ 0 w 1215"/>
                  <a:gd name="T33" fmla="*/ 0 h 26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5"/>
                  <a:gd name="T52" fmla="*/ 0 h 2670"/>
                  <a:gd name="T53" fmla="*/ 1215 w 1215"/>
                  <a:gd name="T54" fmla="*/ 2670 h 26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5" h="2670">
                    <a:moveTo>
                      <a:pt x="1215" y="2670"/>
                    </a:moveTo>
                    <a:cubicBezTo>
                      <a:pt x="1180" y="2618"/>
                      <a:pt x="1133" y="2584"/>
                      <a:pt x="1095" y="2535"/>
                    </a:cubicBezTo>
                    <a:cubicBezTo>
                      <a:pt x="1073" y="2507"/>
                      <a:pt x="1065" y="2465"/>
                      <a:pt x="1035" y="2445"/>
                    </a:cubicBezTo>
                    <a:cubicBezTo>
                      <a:pt x="999" y="2421"/>
                      <a:pt x="971" y="2407"/>
                      <a:pt x="945" y="2370"/>
                    </a:cubicBezTo>
                    <a:cubicBezTo>
                      <a:pt x="932" y="2352"/>
                      <a:pt x="928" y="2328"/>
                      <a:pt x="915" y="2310"/>
                    </a:cubicBezTo>
                    <a:cubicBezTo>
                      <a:pt x="881" y="2262"/>
                      <a:pt x="829" y="2223"/>
                      <a:pt x="795" y="2175"/>
                    </a:cubicBezTo>
                    <a:cubicBezTo>
                      <a:pt x="782" y="2157"/>
                      <a:pt x="778" y="2133"/>
                      <a:pt x="765" y="2115"/>
                    </a:cubicBezTo>
                    <a:cubicBezTo>
                      <a:pt x="753" y="2098"/>
                      <a:pt x="733" y="2087"/>
                      <a:pt x="720" y="2070"/>
                    </a:cubicBezTo>
                    <a:cubicBezTo>
                      <a:pt x="698" y="2042"/>
                      <a:pt x="680" y="2010"/>
                      <a:pt x="660" y="1980"/>
                    </a:cubicBezTo>
                    <a:cubicBezTo>
                      <a:pt x="615" y="1913"/>
                      <a:pt x="585" y="1837"/>
                      <a:pt x="540" y="1770"/>
                    </a:cubicBezTo>
                    <a:cubicBezTo>
                      <a:pt x="516" y="1675"/>
                      <a:pt x="478" y="1593"/>
                      <a:pt x="420" y="1515"/>
                    </a:cubicBezTo>
                    <a:cubicBezTo>
                      <a:pt x="398" y="1450"/>
                      <a:pt x="357" y="1397"/>
                      <a:pt x="330" y="1335"/>
                    </a:cubicBezTo>
                    <a:cubicBezTo>
                      <a:pt x="317" y="1306"/>
                      <a:pt x="318" y="1271"/>
                      <a:pt x="300" y="1245"/>
                    </a:cubicBezTo>
                    <a:cubicBezTo>
                      <a:pt x="290" y="1230"/>
                      <a:pt x="278" y="1216"/>
                      <a:pt x="270" y="1200"/>
                    </a:cubicBezTo>
                    <a:cubicBezTo>
                      <a:pt x="217" y="1093"/>
                      <a:pt x="201" y="969"/>
                      <a:pt x="135" y="870"/>
                    </a:cubicBezTo>
                    <a:cubicBezTo>
                      <a:pt x="94" y="664"/>
                      <a:pt x="55" y="464"/>
                      <a:pt x="30" y="255"/>
                    </a:cubicBezTo>
                    <a:cubicBezTo>
                      <a:pt x="20" y="169"/>
                      <a:pt x="0" y="86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6398" name="Freeform 61"/>
              <p:cNvSpPr>
                <a:spLocks/>
              </p:cNvSpPr>
              <p:nvPr/>
            </p:nvSpPr>
            <p:spPr bwMode="auto">
              <a:xfrm>
                <a:off x="8005" y="2678"/>
                <a:ext cx="1454" cy="1888"/>
              </a:xfrm>
              <a:custGeom>
                <a:avLst/>
                <a:gdLst>
                  <a:gd name="T0" fmla="*/ 530 w 1454"/>
                  <a:gd name="T1" fmla="*/ 0 h 1888"/>
                  <a:gd name="T2" fmla="*/ 443 w 1454"/>
                  <a:gd name="T3" fmla="*/ 80 h 1888"/>
                  <a:gd name="T4" fmla="*/ 415 w 1454"/>
                  <a:gd name="T5" fmla="*/ 127 h 1888"/>
                  <a:gd name="T6" fmla="*/ 401 w 1454"/>
                  <a:gd name="T7" fmla="*/ 173 h 1888"/>
                  <a:gd name="T8" fmla="*/ 360 w 1454"/>
                  <a:gd name="T9" fmla="*/ 259 h 1888"/>
                  <a:gd name="T10" fmla="*/ 332 w 1454"/>
                  <a:gd name="T11" fmla="*/ 336 h 1888"/>
                  <a:gd name="T12" fmla="*/ 186 w 1454"/>
                  <a:gd name="T13" fmla="*/ 622 h 1888"/>
                  <a:gd name="T14" fmla="*/ 96 w 1454"/>
                  <a:gd name="T15" fmla="*/ 885 h 1888"/>
                  <a:gd name="T16" fmla="*/ 47 w 1454"/>
                  <a:gd name="T17" fmla="*/ 1040 h 1888"/>
                  <a:gd name="T18" fmla="*/ 13 w 1454"/>
                  <a:gd name="T19" fmla="*/ 1195 h 1888"/>
                  <a:gd name="T20" fmla="*/ 27 w 1454"/>
                  <a:gd name="T21" fmla="*/ 1504 h 1888"/>
                  <a:gd name="T22" fmla="*/ 68 w 1454"/>
                  <a:gd name="T23" fmla="*/ 1605 h 1888"/>
                  <a:gd name="T24" fmla="*/ 110 w 1454"/>
                  <a:gd name="T25" fmla="*/ 1652 h 1888"/>
                  <a:gd name="T26" fmla="*/ 138 w 1454"/>
                  <a:gd name="T27" fmla="*/ 1698 h 1888"/>
                  <a:gd name="T28" fmla="*/ 214 w 1454"/>
                  <a:gd name="T29" fmla="*/ 1783 h 1888"/>
                  <a:gd name="T30" fmla="*/ 366 w 1454"/>
                  <a:gd name="T31" fmla="*/ 1868 h 1888"/>
                  <a:gd name="T32" fmla="*/ 1018 w 1454"/>
                  <a:gd name="T33" fmla="*/ 1822 h 1888"/>
                  <a:gd name="T34" fmla="*/ 1192 w 1454"/>
                  <a:gd name="T35" fmla="*/ 1721 h 1888"/>
                  <a:gd name="T36" fmla="*/ 1220 w 1454"/>
                  <a:gd name="T37" fmla="*/ 1698 h 1888"/>
                  <a:gd name="T38" fmla="*/ 1248 w 1454"/>
                  <a:gd name="T39" fmla="*/ 1683 h 1888"/>
                  <a:gd name="T40" fmla="*/ 1289 w 1454"/>
                  <a:gd name="T41" fmla="*/ 1652 h 1888"/>
                  <a:gd name="T42" fmla="*/ 1359 w 1454"/>
                  <a:gd name="T43" fmla="*/ 1551 h 1888"/>
                  <a:gd name="T44" fmla="*/ 1393 w 1454"/>
                  <a:gd name="T45" fmla="*/ 1481 h 1888"/>
                  <a:gd name="T46" fmla="*/ 1439 w 1454"/>
                  <a:gd name="T47" fmla="*/ 1369 h 1888"/>
                  <a:gd name="T48" fmla="*/ 1454 w 1454"/>
                  <a:gd name="T49" fmla="*/ 1294 h 18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54"/>
                  <a:gd name="T76" fmla="*/ 0 h 1888"/>
                  <a:gd name="T77" fmla="*/ 1454 w 1454"/>
                  <a:gd name="T78" fmla="*/ 1888 h 18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54" h="1888">
                    <a:moveTo>
                      <a:pt x="530" y="0"/>
                    </a:moveTo>
                    <a:cubicBezTo>
                      <a:pt x="493" y="27"/>
                      <a:pt x="474" y="46"/>
                      <a:pt x="443" y="80"/>
                    </a:cubicBezTo>
                    <a:cubicBezTo>
                      <a:pt x="417" y="163"/>
                      <a:pt x="461" y="35"/>
                      <a:pt x="415" y="127"/>
                    </a:cubicBezTo>
                    <a:cubicBezTo>
                      <a:pt x="408" y="141"/>
                      <a:pt x="410" y="160"/>
                      <a:pt x="401" y="173"/>
                    </a:cubicBezTo>
                    <a:cubicBezTo>
                      <a:pt x="386" y="200"/>
                      <a:pt x="373" y="230"/>
                      <a:pt x="360" y="259"/>
                    </a:cubicBezTo>
                    <a:cubicBezTo>
                      <a:pt x="349" y="284"/>
                      <a:pt x="343" y="312"/>
                      <a:pt x="332" y="336"/>
                    </a:cubicBezTo>
                    <a:cubicBezTo>
                      <a:pt x="286" y="432"/>
                      <a:pt x="240" y="533"/>
                      <a:pt x="186" y="622"/>
                    </a:cubicBezTo>
                    <a:cubicBezTo>
                      <a:pt x="167" y="713"/>
                      <a:pt x="126" y="798"/>
                      <a:pt x="96" y="885"/>
                    </a:cubicBezTo>
                    <a:cubicBezTo>
                      <a:pt x="78" y="938"/>
                      <a:pt x="69" y="990"/>
                      <a:pt x="47" y="1040"/>
                    </a:cubicBezTo>
                    <a:cubicBezTo>
                      <a:pt x="40" y="1093"/>
                      <a:pt x="31" y="1145"/>
                      <a:pt x="13" y="1195"/>
                    </a:cubicBezTo>
                    <a:cubicBezTo>
                      <a:pt x="16" y="1298"/>
                      <a:pt x="0" y="1405"/>
                      <a:pt x="27" y="1504"/>
                    </a:cubicBezTo>
                    <a:cubicBezTo>
                      <a:pt x="34" y="1532"/>
                      <a:pt x="53" y="1583"/>
                      <a:pt x="68" y="1605"/>
                    </a:cubicBezTo>
                    <a:cubicBezTo>
                      <a:pt x="80" y="1623"/>
                      <a:pt x="110" y="1652"/>
                      <a:pt x="110" y="1652"/>
                    </a:cubicBezTo>
                    <a:cubicBezTo>
                      <a:pt x="122" y="1694"/>
                      <a:pt x="108" y="1657"/>
                      <a:pt x="138" y="1698"/>
                    </a:cubicBezTo>
                    <a:cubicBezTo>
                      <a:pt x="165" y="1735"/>
                      <a:pt x="173" y="1768"/>
                      <a:pt x="214" y="1783"/>
                    </a:cubicBezTo>
                    <a:cubicBezTo>
                      <a:pt x="253" y="1840"/>
                      <a:pt x="309" y="1846"/>
                      <a:pt x="366" y="1868"/>
                    </a:cubicBezTo>
                    <a:cubicBezTo>
                      <a:pt x="1121" y="1857"/>
                      <a:pt x="708" y="1888"/>
                      <a:pt x="1018" y="1822"/>
                    </a:cubicBezTo>
                    <a:cubicBezTo>
                      <a:pt x="1077" y="1789"/>
                      <a:pt x="1138" y="1761"/>
                      <a:pt x="1192" y="1721"/>
                    </a:cubicBezTo>
                    <a:cubicBezTo>
                      <a:pt x="1202" y="1714"/>
                      <a:pt x="1210" y="1705"/>
                      <a:pt x="1220" y="1698"/>
                    </a:cubicBezTo>
                    <a:cubicBezTo>
                      <a:pt x="1229" y="1692"/>
                      <a:pt x="1239" y="1689"/>
                      <a:pt x="1248" y="1683"/>
                    </a:cubicBezTo>
                    <a:cubicBezTo>
                      <a:pt x="1262" y="1673"/>
                      <a:pt x="1289" y="1652"/>
                      <a:pt x="1289" y="1652"/>
                    </a:cubicBezTo>
                    <a:cubicBezTo>
                      <a:pt x="1313" y="1617"/>
                      <a:pt x="1331" y="1582"/>
                      <a:pt x="1359" y="1551"/>
                    </a:cubicBezTo>
                    <a:cubicBezTo>
                      <a:pt x="1375" y="1494"/>
                      <a:pt x="1362" y="1516"/>
                      <a:pt x="1393" y="1481"/>
                    </a:cubicBezTo>
                    <a:cubicBezTo>
                      <a:pt x="1402" y="1447"/>
                      <a:pt x="1428" y="1396"/>
                      <a:pt x="1439" y="1369"/>
                    </a:cubicBezTo>
                    <a:cubicBezTo>
                      <a:pt x="1449" y="1338"/>
                      <a:pt x="1450" y="1305"/>
                      <a:pt x="1454" y="1294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6399" name="Group 62"/>
              <p:cNvGrpSpPr>
                <a:grpSpLocks/>
              </p:cNvGrpSpPr>
              <p:nvPr/>
            </p:nvGrpSpPr>
            <p:grpSpPr bwMode="auto">
              <a:xfrm>
                <a:off x="5468" y="3136"/>
                <a:ext cx="5861" cy="1195"/>
                <a:chOff x="5242" y="4183"/>
                <a:chExt cx="5861" cy="1195"/>
              </a:xfrm>
            </p:grpSpPr>
            <p:sp>
              <p:nvSpPr>
                <p:cNvPr id="16401" name="Freeform 63"/>
                <p:cNvSpPr>
                  <a:spLocks/>
                </p:cNvSpPr>
                <p:nvPr/>
              </p:nvSpPr>
              <p:spPr bwMode="auto">
                <a:xfrm>
                  <a:off x="5242" y="4183"/>
                  <a:ext cx="5861" cy="1195"/>
                </a:xfrm>
                <a:custGeom>
                  <a:avLst/>
                  <a:gdLst>
                    <a:gd name="T0" fmla="*/ 5156 w 5861"/>
                    <a:gd name="T1" fmla="*/ 1082 h 1195"/>
                    <a:gd name="T2" fmla="*/ 0 w 5861"/>
                    <a:gd name="T3" fmla="*/ 0 h 1195"/>
                    <a:gd name="T4" fmla="*/ 5701 w 5861"/>
                    <a:gd name="T5" fmla="*/ 1017 h 1195"/>
                    <a:gd name="T6" fmla="*/ 5794 w 5861"/>
                    <a:gd name="T7" fmla="*/ 1037 h 1195"/>
                    <a:gd name="T8" fmla="*/ 5861 w 5861"/>
                    <a:gd name="T9" fmla="*/ 1090 h 1195"/>
                    <a:gd name="T10" fmla="*/ 5861 w 5861"/>
                    <a:gd name="T11" fmla="*/ 1150 h 1195"/>
                    <a:gd name="T12" fmla="*/ 5771 w 5861"/>
                    <a:gd name="T13" fmla="*/ 1195 h 1195"/>
                    <a:gd name="T14" fmla="*/ 5629 w 5861"/>
                    <a:gd name="T15" fmla="*/ 1187 h 1195"/>
                    <a:gd name="T16" fmla="*/ 5381 w 5861"/>
                    <a:gd name="T17" fmla="*/ 1135 h 1195"/>
                    <a:gd name="T18" fmla="*/ 5156 w 5861"/>
                    <a:gd name="T19" fmla="*/ 1082 h 11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861"/>
                    <a:gd name="T31" fmla="*/ 0 h 1195"/>
                    <a:gd name="T32" fmla="*/ 5861 w 5861"/>
                    <a:gd name="T33" fmla="*/ 1195 h 119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861" h="1195">
                      <a:moveTo>
                        <a:pt x="5156" y="1082"/>
                      </a:moveTo>
                      <a:lnTo>
                        <a:pt x="0" y="0"/>
                      </a:lnTo>
                      <a:lnTo>
                        <a:pt x="5701" y="1017"/>
                      </a:lnTo>
                      <a:lnTo>
                        <a:pt x="5794" y="1037"/>
                      </a:lnTo>
                      <a:lnTo>
                        <a:pt x="5861" y="1090"/>
                      </a:lnTo>
                      <a:lnTo>
                        <a:pt x="5861" y="1150"/>
                      </a:lnTo>
                      <a:lnTo>
                        <a:pt x="5771" y="1195"/>
                      </a:lnTo>
                      <a:lnTo>
                        <a:pt x="5629" y="1187"/>
                      </a:lnTo>
                      <a:lnTo>
                        <a:pt x="5381" y="1135"/>
                      </a:lnTo>
                      <a:lnTo>
                        <a:pt x="5156" y="108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6402" name="Freeform 64"/>
                <p:cNvSpPr>
                  <a:spLocks/>
                </p:cNvSpPr>
                <p:nvPr/>
              </p:nvSpPr>
              <p:spPr bwMode="auto">
                <a:xfrm>
                  <a:off x="10717" y="5230"/>
                  <a:ext cx="293" cy="83"/>
                </a:xfrm>
                <a:custGeom>
                  <a:avLst/>
                  <a:gdLst>
                    <a:gd name="T0" fmla="*/ 0 w 293"/>
                    <a:gd name="T1" fmla="*/ 0 h 83"/>
                    <a:gd name="T2" fmla="*/ 139 w 293"/>
                    <a:gd name="T3" fmla="*/ 5 h 83"/>
                    <a:gd name="T4" fmla="*/ 229 w 293"/>
                    <a:gd name="T5" fmla="*/ 7 h 83"/>
                    <a:gd name="T6" fmla="*/ 293 w 293"/>
                    <a:gd name="T7" fmla="*/ 38 h 83"/>
                    <a:gd name="T8" fmla="*/ 285 w 293"/>
                    <a:gd name="T9" fmla="*/ 83 h 83"/>
                    <a:gd name="T10" fmla="*/ 244 w 293"/>
                    <a:gd name="T11" fmla="*/ 80 h 83"/>
                    <a:gd name="T12" fmla="*/ 169 w 293"/>
                    <a:gd name="T13" fmla="*/ 65 h 83"/>
                    <a:gd name="T14" fmla="*/ 0 w 293"/>
                    <a:gd name="T15" fmla="*/ 0 h 8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93"/>
                    <a:gd name="T25" fmla="*/ 0 h 83"/>
                    <a:gd name="T26" fmla="*/ 293 w 293"/>
                    <a:gd name="T27" fmla="*/ 83 h 8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93" h="83">
                      <a:moveTo>
                        <a:pt x="0" y="0"/>
                      </a:moveTo>
                      <a:lnTo>
                        <a:pt x="139" y="5"/>
                      </a:lnTo>
                      <a:lnTo>
                        <a:pt x="229" y="7"/>
                      </a:lnTo>
                      <a:lnTo>
                        <a:pt x="293" y="38"/>
                      </a:lnTo>
                      <a:lnTo>
                        <a:pt x="285" y="83"/>
                      </a:lnTo>
                      <a:lnTo>
                        <a:pt x="244" y="80"/>
                      </a:lnTo>
                      <a:lnTo>
                        <a:pt x="169" y="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6699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  <p:sp>
            <p:nvSpPr>
              <p:cNvPr id="16400" name="Freeform 65"/>
              <p:cNvSpPr>
                <a:spLocks/>
              </p:cNvSpPr>
              <p:nvPr/>
            </p:nvSpPr>
            <p:spPr bwMode="auto">
              <a:xfrm>
                <a:off x="8653" y="1102"/>
                <a:ext cx="2515" cy="3128"/>
              </a:xfrm>
              <a:custGeom>
                <a:avLst/>
                <a:gdLst>
                  <a:gd name="T0" fmla="*/ 836 w 2515"/>
                  <a:gd name="T1" fmla="*/ 2764 h 3128"/>
                  <a:gd name="T2" fmla="*/ 743 w 2515"/>
                  <a:gd name="T3" fmla="*/ 0 h 3128"/>
                  <a:gd name="T4" fmla="*/ 1050 w 2515"/>
                  <a:gd name="T5" fmla="*/ 510 h 3128"/>
                  <a:gd name="T6" fmla="*/ 1028 w 2515"/>
                  <a:gd name="T7" fmla="*/ 727 h 3128"/>
                  <a:gd name="T8" fmla="*/ 1043 w 2515"/>
                  <a:gd name="T9" fmla="*/ 930 h 3128"/>
                  <a:gd name="T10" fmla="*/ 1088 w 2515"/>
                  <a:gd name="T11" fmla="*/ 1110 h 3128"/>
                  <a:gd name="T12" fmla="*/ 1110 w 2515"/>
                  <a:gd name="T13" fmla="*/ 1230 h 3128"/>
                  <a:gd name="T14" fmla="*/ 1133 w 2515"/>
                  <a:gd name="T15" fmla="*/ 1312 h 3128"/>
                  <a:gd name="T16" fmla="*/ 1178 w 2515"/>
                  <a:gd name="T17" fmla="*/ 1432 h 3128"/>
                  <a:gd name="T18" fmla="*/ 1268 w 2515"/>
                  <a:gd name="T19" fmla="*/ 1605 h 3128"/>
                  <a:gd name="T20" fmla="*/ 1463 w 2515"/>
                  <a:gd name="T21" fmla="*/ 2047 h 3128"/>
                  <a:gd name="T22" fmla="*/ 1538 w 2515"/>
                  <a:gd name="T23" fmla="*/ 2130 h 3128"/>
                  <a:gd name="T24" fmla="*/ 1613 w 2515"/>
                  <a:gd name="T25" fmla="*/ 2227 h 3128"/>
                  <a:gd name="T26" fmla="*/ 1740 w 2515"/>
                  <a:gd name="T27" fmla="*/ 2377 h 3128"/>
                  <a:gd name="T28" fmla="*/ 1898 w 2515"/>
                  <a:gd name="T29" fmla="*/ 2557 h 3128"/>
                  <a:gd name="T30" fmla="*/ 2018 w 2515"/>
                  <a:gd name="T31" fmla="*/ 2692 h 3128"/>
                  <a:gd name="T32" fmla="*/ 2515 w 2515"/>
                  <a:gd name="T33" fmla="*/ 3128 h 31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15"/>
                  <a:gd name="T52" fmla="*/ 0 h 3128"/>
                  <a:gd name="T53" fmla="*/ 2515 w 2515"/>
                  <a:gd name="T54" fmla="*/ 3128 h 31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15" h="3128">
                    <a:moveTo>
                      <a:pt x="836" y="2764"/>
                    </a:moveTo>
                    <a:cubicBezTo>
                      <a:pt x="1087" y="2012"/>
                      <a:pt x="0" y="120"/>
                      <a:pt x="743" y="0"/>
                    </a:cubicBezTo>
                    <a:cubicBezTo>
                      <a:pt x="1020" y="52"/>
                      <a:pt x="1019" y="437"/>
                      <a:pt x="1050" y="510"/>
                    </a:cubicBezTo>
                    <a:cubicBezTo>
                      <a:pt x="1057" y="527"/>
                      <a:pt x="1020" y="711"/>
                      <a:pt x="1028" y="727"/>
                    </a:cubicBezTo>
                    <a:cubicBezTo>
                      <a:pt x="1040" y="751"/>
                      <a:pt x="1037" y="908"/>
                      <a:pt x="1043" y="930"/>
                    </a:cubicBezTo>
                    <a:cubicBezTo>
                      <a:pt x="1051" y="1043"/>
                      <a:pt x="1075" y="1060"/>
                      <a:pt x="1088" y="1110"/>
                    </a:cubicBezTo>
                    <a:cubicBezTo>
                      <a:pt x="1104" y="1161"/>
                      <a:pt x="1103" y="1196"/>
                      <a:pt x="1110" y="1230"/>
                    </a:cubicBezTo>
                    <a:cubicBezTo>
                      <a:pt x="1117" y="1264"/>
                      <a:pt x="1122" y="1278"/>
                      <a:pt x="1133" y="1312"/>
                    </a:cubicBezTo>
                    <a:cubicBezTo>
                      <a:pt x="1144" y="1346"/>
                      <a:pt x="1156" y="1383"/>
                      <a:pt x="1178" y="1432"/>
                    </a:cubicBezTo>
                    <a:cubicBezTo>
                      <a:pt x="1485" y="2047"/>
                      <a:pt x="1260" y="1589"/>
                      <a:pt x="1268" y="1605"/>
                    </a:cubicBezTo>
                    <a:cubicBezTo>
                      <a:pt x="1275" y="1608"/>
                      <a:pt x="1418" y="1960"/>
                      <a:pt x="1463" y="2047"/>
                    </a:cubicBezTo>
                    <a:cubicBezTo>
                      <a:pt x="1508" y="2134"/>
                      <a:pt x="1513" y="2100"/>
                      <a:pt x="1538" y="2130"/>
                    </a:cubicBezTo>
                    <a:cubicBezTo>
                      <a:pt x="1563" y="2160"/>
                      <a:pt x="1579" y="2186"/>
                      <a:pt x="1613" y="2227"/>
                    </a:cubicBezTo>
                    <a:cubicBezTo>
                      <a:pt x="1647" y="2268"/>
                      <a:pt x="1693" y="2322"/>
                      <a:pt x="1740" y="2377"/>
                    </a:cubicBezTo>
                    <a:cubicBezTo>
                      <a:pt x="1787" y="2432"/>
                      <a:pt x="1852" y="2504"/>
                      <a:pt x="1898" y="2557"/>
                    </a:cubicBezTo>
                    <a:cubicBezTo>
                      <a:pt x="1944" y="2610"/>
                      <a:pt x="1915" y="2597"/>
                      <a:pt x="2018" y="2692"/>
                    </a:cubicBezTo>
                    <a:cubicBezTo>
                      <a:pt x="2121" y="2787"/>
                      <a:pt x="2431" y="3050"/>
                      <a:pt x="2515" y="312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71746" name="Text Box 66"/>
          <p:cNvSpPr txBox="1">
            <a:spLocks noChangeArrowheads="1"/>
          </p:cNvSpPr>
          <p:nvPr/>
        </p:nvSpPr>
        <p:spPr bwMode="auto">
          <a:xfrm>
            <a:off x="1905000" y="6186488"/>
            <a:ext cx="259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6699"/>
                </a:solidFill>
                <a:latin typeface="Times New Roman" panose="02020603050405020304" pitchFamily="18" charset="0"/>
              </a:rPr>
              <a:t>c) Nút chỉ</a:t>
            </a:r>
          </a:p>
        </p:txBody>
      </p:sp>
      <p:sp>
        <p:nvSpPr>
          <p:cNvPr id="71747" name="AutoShape 67"/>
          <p:cNvSpPr>
            <a:spLocks noChangeArrowheads="1"/>
          </p:cNvSpPr>
          <p:nvPr/>
        </p:nvSpPr>
        <p:spPr bwMode="auto">
          <a:xfrm>
            <a:off x="7924800" y="304800"/>
            <a:ext cx="2514600" cy="3657600"/>
          </a:xfrm>
          <a:prstGeom prst="wedgeEllipseCallout">
            <a:avLst>
              <a:gd name="adj1" fmla="val -76264"/>
              <a:gd name="adj2" fmla="val 32333"/>
            </a:avLst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Ta nút chỉ đường khâu như thế nào?</a:t>
            </a:r>
          </a:p>
        </p:txBody>
      </p:sp>
      <p:sp>
        <p:nvSpPr>
          <p:cNvPr id="71754" name="Text Box 74"/>
          <p:cNvSpPr txBox="1">
            <a:spLocks noChangeArrowheads="1"/>
          </p:cNvSpPr>
          <p:nvPr/>
        </p:nvSpPr>
        <p:spPr bwMode="auto">
          <a:xfrm>
            <a:off x="7010400" y="366713"/>
            <a:ext cx="3505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Nút chỉ bằng cách lật vải,luồn kim qua mũi khâu và nút chỉ tạo thành vòng chỉ, luồn kim qua vòng chỉ và nút chặt.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5" name="AutoShape 75"/>
          <p:cNvSpPr>
            <a:spLocks noChangeArrowheads="1"/>
          </p:cNvSpPr>
          <p:nvPr/>
        </p:nvSpPr>
        <p:spPr bwMode="auto">
          <a:xfrm>
            <a:off x="8153400" y="3352800"/>
            <a:ext cx="2286000" cy="3429000"/>
          </a:xfrm>
          <a:prstGeom prst="wedgeRectCallout">
            <a:avLst>
              <a:gd name="adj1" fmla="val -112917"/>
              <a:gd name="adj2" fmla="val -38843"/>
            </a:avLst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Khâu lại mũi và nút chỉ đường khâu khi kết thúc đường khâu có tác dụng gì?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0" name="AutoShape 70"/>
          <p:cNvSpPr>
            <a:spLocks noChangeArrowheads="1"/>
          </p:cNvSpPr>
          <p:nvPr/>
        </p:nvSpPr>
        <p:spPr bwMode="auto">
          <a:xfrm>
            <a:off x="8001000" y="3429000"/>
            <a:ext cx="2362200" cy="3276600"/>
          </a:xfrm>
          <a:prstGeom prst="wedgeEllipseCallout">
            <a:avLst>
              <a:gd name="adj1" fmla="val -86157"/>
              <a:gd name="adj2" fmla="val -29310"/>
            </a:avLst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Giữ cho đường khâu không bị tuột chỉ.</a:t>
            </a:r>
          </a:p>
        </p:txBody>
      </p:sp>
    </p:spTree>
    <p:extLst>
      <p:ext uri="{BB962C8B-B14F-4D97-AF65-F5344CB8AC3E}">
        <p14:creationId xmlns:p14="http://schemas.microsoft.com/office/powerpoint/2010/main" val="42226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7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7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7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5" grpId="0"/>
      <p:bldP spid="71746" grpId="0"/>
      <p:bldP spid="71747" grpId="0" animBg="1"/>
      <p:bldP spid="71747" grpId="1" animBg="1"/>
      <p:bldP spid="71754" grpId="0"/>
      <p:bldP spid="71755" grpId="0" animBg="1"/>
      <p:bldP spid="71755" grpId="1" animBg="1"/>
      <p:bldP spid="717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11538" y="152400"/>
            <a:ext cx="5046662" cy="2882900"/>
            <a:chOff x="1358" y="6669"/>
            <a:chExt cx="7946" cy="4540"/>
          </a:xfrm>
        </p:grpSpPr>
        <p:sp>
          <p:nvSpPr>
            <p:cNvPr id="17413" name="Rectangle 7"/>
            <p:cNvSpPr>
              <a:spLocks noChangeArrowheads="1"/>
            </p:cNvSpPr>
            <p:nvPr/>
          </p:nvSpPr>
          <p:spPr bwMode="auto">
            <a:xfrm>
              <a:off x="1358" y="6669"/>
              <a:ext cx="7946" cy="4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      </a:t>
              </a: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14" name="Group 8"/>
            <p:cNvGrpSpPr>
              <a:grpSpLocks/>
            </p:cNvGrpSpPr>
            <p:nvPr/>
          </p:nvGrpSpPr>
          <p:grpSpPr bwMode="auto">
            <a:xfrm>
              <a:off x="2040" y="8701"/>
              <a:ext cx="6810" cy="0"/>
              <a:chOff x="1929" y="6015"/>
              <a:chExt cx="6810" cy="0"/>
            </a:xfrm>
          </p:grpSpPr>
          <p:sp>
            <p:nvSpPr>
              <p:cNvPr id="17415" name="Line 9"/>
              <p:cNvSpPr>
                <a:spLocks noChangeShapeType="1"/>
              </p:cNvSpPr>
              <p:nvPr/>
            </p:nvSpPr>
            <p:spPr bwMode="auto">
              <a:xfrm>
                <a:off x="737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16" name="Line 10"/>
              <p:cNvSpPr>
                <a:spLocks noChangeShapeType="1"/>
              </p:cNvSpPr>
              <p:nvPr/>
            </p:nvSpPr>
            <p:spPr bwMode="auto">
              <a:xfrm>
                <a:off x="646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17" name="Line 11"/>
              <p:cNvSpPr>
                <a:spLocks noChangeShapeType="1"/>
              </p:cNvSpPr>
              <p:nvPr/>
            </p:nvSpPr>
            <p:spPr bwMode="auto">
              <a:xfrm>
                <a:off x="5561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18" name="Line 12"/>
              <p:cNvSpPr>
                <a:spLocks noChangeShapeType="1"/>
              </p:cNvSpPr>
              <p:nvPr/>
            </p:nvSpPr>
            <p:spPr bwMode="auto">
              <a:xfrm>
                <a:off x="4653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19" name="Line 13"/>
              <p:cNvSpPr>
                <a:spLocks noChangeShapeType="1"/>
              </p:cNvSpPr>
              <p:nvPr/>
            </p:nvSpPr>
            <p:spPr bwMode="auto">
              <a:xfrm>
                <a:off x="374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20" name="Line 14"/>
              <p:cNvSpPr>
                <a:spLocks noChangeShapeType="1"/>
              </p:cNvSpPr>
              <p:nvPr/>
            </p:nvSpPr>
            <p:spPr bwMode="auto">
              <a:xfrm>
                <a:off x="2837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21" name="Line 15"/>
              <p:cNvSpPr>
                <a:spLocks noChangeShapeType="1"/>
              </p:cNvSpPr>
              <p:nvPr/>
            </p:nvSpPr>
            <p:spPr bwMode="auto">
              <a:xfrm>
                <a:off x="1929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422" name="Line 16"/>
              <p:cNvSpPr>
                <a:spLocks noChangeShapeType="1"/>
              </p:cNvSpPr>
              <p:nvPr/>
            </p:nvSpPr>
            <p:spPr bwMode="auto">
              <a:xfrm>
                <a:off x="8285" y="6015"/>
                <a:ext cx="45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6699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905000" y="3200400"/>
            <a:ext cx="8763000" cy="3513138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Những điều cần lưu ý: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+ Khâu từ phải sang trái (nếu thuận tay phải), khâu từ trái sang phải (nếu thuận tay trái).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+ Khi khâu đưa phần vải có đường dấu lên, và lên xuống nhịp nhàng với sự lên xuống nhịp nhàng của kim.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+ Dùng kéo cắt chỉ sau khi khâu.</a:t>
            </a:r>
          </a:p>
        </p:txBody>
      </p:sp>
      <p:sp>
        <p:nvSpPr>
          <p:cNvPr id="17412" name="AutoShape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601200" y="6324600"/>
            <a:ext cx="685800" cy="533400"/>
          </a:xfrm>
          <a:prstGeom prst="leftArrow">
            <a:avLst>
              <a:gd name="adj1" fmla="val 50000"/>
              <a:gd name="adj2" fmla="val 32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2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1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lum brigh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43000"/>
            <a:ext cx="12344400" cy="9258300"/>
          </a:xfrm>
        </p:spPr>
      </p:pic>
      <p:pic>
        <p:nvPicPr>
          <p:cNvPr id="2052" name="Picture 9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8" y="5184753"/>
            <a:ext cx="1700215" cy="174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6" y="61642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7912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60880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7070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6" y="60118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57150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60118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60118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6" y="5783264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66801"/>
            <a:ext cx="2667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646111" y="2109965"/>
            <a:ext cx="10952635" cy="2534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CỐT 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WordArt 18"/>
          <p:cNvSpPr>
            <a:spLocks noChangeArrowheads="1" noChangeShapeType="1" noTextEdit="1"/>
          </p:cNvSpPr>
          <p:nvPr/>
        </p:nvSpPr>
        <p:spPr bwMode="auto">
          <a:xfrm>
            <a:off x="3449638" y="206399"/>
            <a:ext cx="3819525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  <a:p>
            <a:pPr algn="ctr"/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6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2209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01"/>
            <a:ext cx="28956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2590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3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09800" y="76200"/>
            <a:ext cx="80772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 eaLnBrk="1" hangingPunct="1"/>
            <a:r>
              <a:rPr lang="en-US" altLang="en-US" sz="3600" dirty="0" err="1">
                <a:effectLst/>
                <a:latin typeface="Times New Roman" panose="02020603050405020304" pitchFamily="18" charset="0"/>
              </a:rPr>
              <a:t>Hoạt</a:t>
            </a:r>
            <a:r>
              <a:rPr lang="en-US" altLang="en-US" sz="3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effectLst/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effectLst/>
                <a:latin typeface="Times New Roman" panose="02020603050405020304" pitchFamily="18" charset="0"/>
              </a:rPr>
              <a:t> 3: </a:t>
            </a:r>
            <a:r>
              <a:rPr lang="en-US" altLang="en-US" sz="3600" b="0" dirty="0" err="1">
                <a:effectLst/>
                <a:latin typeface="Times New Roman" panose="02020603050405020304" pitchFamily="18" charset="0"/>
              </a:rPr>
              <a:t>Học</a:t>
            </a:r>
            <a:r>
              <a:rPr lang="en-US" altLang="en-US" sz="36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effectLst/>
                <a:latin typeface="Times New Roman" panose="02020603050405020304" pitchFamily="18" charset="0"/>
              </a:rPr>
              <a:t>sinh</a:t>
            </a:r>
            <a:r>
              <a:rPr lang="en-US" altLang="en-US" sz="36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effectLst/>
                <a:latin typeface="Times New Roman" panose="02020603050405020304" pitchFamily="18" charset="0"/>
              </a:rPr>
              <a:t>thực</a:t>
            </a:r>
            <a:r>
              <a:rPr lang="en-US" altLang="en-US" sz="36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effectLst/>
                <a:latin typeface="Times New Roman" panose="02020603050405020304" pitchFamily="18" charset="0"/>
              </a:rPr>
              <a:t>hành</a:t>
            </a:r>
            <a:r>
              <a:rPr lang="en-US" altLang="en-US" sz="3600" b="0" dirty="0">
                <a:effectLst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2819400" y="914400"/>
            <a:ext cx="7162800" cy="2819400"/>
          </a:xfrm>
          <a:prstGeom prst="cloudCallout">
            <a:avLst>
              <a:gd name="adj1" fmla="val -38653"/>
              <a:gd name="adj2" fmla="val 60921"/>
            </a:avLst>
          </a:prstGeom>
          <a:solidFill>
            <a:schemeClr val="accent2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Để khâu thường ta thực hiện bao nhiêu bước? Đó là những bước nào?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5797" name="AutoShape 21"/>
          <p:cNvSpPr>
            <a:spLocks noChangeArrowheads="1"/>
          </p:cNvSpPr>
          <p:nvPr/>
        </p:nvSpPr>
        <p:spPr bwMode="auto">
          <a:xfrm>
            <a:off x="2209800" y="1447800"/>
            <a:ext cx="8001000" cy="2895600"/>
          </a:xfrm>
          <a:prstGeom prst="wedgeRoundRectCallout">
            <a:avLst>
              <a:gd name="adj1" fmla="val 11130"/>
              <a:gd name="adj2" fmla="val -16065"/>
              <a:gd name="adj3" fmla="val 16667"/>
            </a:avLst>
          </a:prstGeom>
          <a:solidFill>
            <a:schemeClr val="accent2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- Để khâu thường ta thực hiện 2 bước:</a:t>
            </a:r>
            <a:endParaRPr lang="en-US" altLang="en-US" sz="3600" i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000099"/>
                </a:solidFill>
                <a:latin typeface="Times New Roman" panose="02020603050405020304" pitchFamily="18" charset="0"/>
              </a:rPr>
              <a:t>+ Bước 1: Vạch dấu đường khâu.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000099"/>
                </a:solidFill>
                <a:latin typeface="Times New Roman" panose="02020603050405020304" pitchFamily="18" charset="0"/>
              </a:rPr>
              <a:t>+ Bước 2: Khâu các mũi khâu theo đường vạch dấu.</a:t>
            </a:r>
          </a:p>
        </p:txBody>
      </p:sp>
    </p:spTree>
    <p:extLst>
      <p:ext uri="{BB962C8B-B14F-4D97-AF65-F5344CB8AC3E}">
        <p14:creationId xmlns:p14="http://schemas.microsoft.com/office/powerpoint/2010/main" val="10465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 animBg="1"/>
      <p:bldP spid="75794" grpId="1" animBg="1"/>
      <p:bldP spid="7579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1752600" y="49214"/>
            <a:ext cx="876300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2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nhà</a:t>
            </a:r>
            <a:endParaRPr lang="en-US" altLang="en-US" sz="3200" b="1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i="1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dúm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200" b="1" i="1" dirty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15 – 17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6699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74457" y="521647"/>
            <a:ext cx="9809601" cy="3316061"/>
            <a:chOff x="5487818" y="2877703"/>
            <a:chExt cx="8323880" cy="3544893"/>
          </a:xfrm>
        </p:grpSpPr>
        <p:sp>
          <p:nvSpPr>
            <p:cNvPr id="4" name="Rounded Rectangle 3"/>
            <p:cNvSpPr/>
            <p:nvPr/>
          </p:nvSpPr>
          <p:spPr>
            <a:xfrm>
              <a:off x="6288257" y="3235571"/>
              <a:ext cx="7523441" cy="318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VBT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87818" y="2877703"/>
              <a:ext cx="1801396" cy="55932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</a:t>
              </a:r>
              <a:r>
                <a:rPr lang="vi-VN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45374" y="4172475"/>
            <a:ext cx="5455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***TẠM BIỆT ***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06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267118" y="251663"/>
            <a:ext cx="1123539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  <a:cs typeface="Arial" panose="020B0604020202020204" pitchFamily="34" charset="0"/>
              </a:rPr>
              <a:t>  * </a:t>
            </a:r>
            <a:r>
              <a:rPr lang="en-US" altLang="en-US" sz="3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Đề</a:t>
            </a:r>
            <a:r>
              <a:rPr lang="en-US" altLang="en-US" sz="3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360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	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Hãy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tưởng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tượng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vắn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tắt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chuyện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tuổi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m</a:t>
            </a:r>
            <a:r>
              <a:rPr lang="vi-VN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ột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tiên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61702" y="4355170"/>
            <a:ext cx="102900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xây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dựng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cốt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truyện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cần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chú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ý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điều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  <a:endParaRPr lang="en-US" altLang="en-US" b="1" dirty="0"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34120" y="2096972"/>
            <a:ext cx="265176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8290" y="2079555"/>
            <a:ext cx="20247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45891" y="2906871"/>
            <a:ext cx="20247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21748" y="2919933"/>
            <a:ext cx="20247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60000" y="2959122"/>
            <a:ext cx="20247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42034" y="3716768"/>
            <a:ext cx="1495698" cy="1306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561703" y="5470121"/>
            <a:ext cx="110117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xây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dựng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cốt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truyện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hình dung điều gì sẽ xảy ra, diễn biến của câu chuyện. </a:t>
            </a:r>
            <a:endParaRPr lang="en-US" alt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" grpId="0"/>
      <p:bldP spid="515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09" y="0"/>
            <a:ext cx="8384005" cy="6960954"/>
          </a:xfrm>
        </p:spPr>
      </p:pic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0" y="26894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800000"/>
                </a:solidFill>
                <a:cs typeface="Arial" panose="020B0604020202020204" pitchFamily="34" charset="0"/>
              </a:rPr>
              <a:t>Gợi</a:t>
            </a:r>
            <a:r>
              <a:rPr lang="en-US" altLang="en-US" sz="2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ý</a:t>
            </a:r>
            <a:r>
              <a:rPr lang="vi-VN" altLang="en-US" sz="28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8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7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2696136" y="716438"/>
            <a:ext cx="7495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* Lựa chọn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chủ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đề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chuyện</a:t>
            </a:r>
            <a:r>
              <a:rPr lang="vi-VN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36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7299" y="3516042"/>
            <a:ext cx="41148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hiếu thảo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0520" y="2320146"/>
            <a:ext cx="988359" cy="5309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accent1"/>
                </a:solidFill>
              </a:rPr>
              <a:t>1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44585" y="2320146"/>
            <a:ext cx="970429" cy="57358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1"/>
                </a:solidFill>
              </a:rPr>
              <a:t>2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399" y="3516041"/>
            <a:ext cx="41148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trung thực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252" y="262750"/>
            <a:ext cx="41148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hiếu thảo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1842" y="262750"/>
            <a:ext cx="988359" cy="5309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accent1"/>
                </a:solidFill>
              </a:rPr>
              <a:t>1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41195" y="1309018"/>
            <a:ext cx="5802405" cy="48320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     </a:t>
            </a:r>
            <a:r>
              <a:rPr lang="vi-VN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E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vi-VN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 và</a:t>
            </a:r>
            <a:r>
              <a:rPr lang="en-US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trả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1.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ốm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2.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chăm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3.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chữa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khỏi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gặp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khó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khăn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gì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4.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quyết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vượt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khó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khăn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5.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tiên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giúp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?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6606988" y="1659061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mẹ ốm rất nặng.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6606988" y="2344861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Ốm bệt giường.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6606988" y="3030661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Ốm khó mà qua khỏi.</a:t>
            </a: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6606988" y="104946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9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88" y="3725064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149788" y="960404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6149788" y="1417603"/>
            <a:ext cx="548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-Người con thương mẹ chăm sóc mẹ tận tuỵ ngày đêm.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6149788" y="2332004"/>
            <a:ext cx="609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con dỗ mẹ ăn từng thìa cháo.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6149788" y="2789203"/>
            <a:ext cx="609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Người con đi xin thuốc lá về cho mẹ uống.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149788" y="3748053"/>
            <a:ext cx="563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Người con ngồi quạt mát cho mẹ cả đêm.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6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04" y="4283852"/>
            <a:ext cx="2661296" cy="259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6149788" y="1301233"/>
            <a:ext cx="6019800" cy="75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6073588" y="1944442"/>
            <a:ext cx="58478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901594" y="2710262"/>
            <a:ext cx="6019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5977794" y="3476082"/>
            <a:ext cx="6019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6149788" y="1515893"/>
            <a:ext cx="64051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6019159" y="2551144"/>
            <a:ext cx="63529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5823217" y="4448170"/>
            <a:ext cx="624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019159" y="156857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6019159" y="2331735"/>
            <a:ext cx="5778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6225988" y="3818770"/>
            <a:ext cx="5410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6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40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160"/>
                            </p:stCondLst>
                            <p:childTnLst>
                              <p:par>
                                <p:cTn id="9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920"/>
                            </p:stCondLst>
                            <p:childTnLst>
                              <p:par>
                                <p:cTn id="1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60"/>
                            </p:stCondLst>
                            <p:childTnLst>
                              <p:par>
                                <p:cTn id="1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80"/>
                            </p:stCondLst>
                            <p:childTnLst>
                              <p:par>
                                <p:cTn id="1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280"/>
                            </p:stCondLst>
                            <p:childTnLst>
                              <p:par>
                                <p:cTn id="1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6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7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360"/>
                            </p:stCondLst>
                            <p:childTnLst>
                              <p:par>
                                <p:cTn id="2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3381</Words>
  <Application>Microsoft Office PowerPoint</Application>
  <PresentationFormat>Widescreen</PresentationFormat>
  <Paragraphs>479</Paragraphs>
  <Slides>52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SimSun</vt:lpstr>
      <vt:lpstr>SimSun</vt:lpstr>
      <vt:lpstr>.VnArial</vt:lpstr>
      <vt:lpstr>Arial</vt:lpstr>
      <vt:lpstr>Calibri</vt:lpstr>
      <vt:lpstr>Calibri Light</vt:lpstr>
      <vt:lpstr>Century Gothic</vt:lpstr>
      <vt:lpstr>等线</vt:lpstr>
      <vt:lpstr>HP001 4 hàng</vt:lpstr>
      <vt:lpstr>HP001 4H</vt:lpstr>
      <vt:lpstr>Times New Roman</vt:lpstr>
      <vt:lpstr>Verdana</vt:lpstr>
      <vt:lpstr>VNI-Duff</vt:lpstr>
      <vt:lpstr>VNI-Heather</vt:lpstr>
      <vt:lpstr>Wingdings</vt:lpstr>
      <vt:lpstr>Wingdings 3</vt:lpstr>
      <vt:lpstr>字魂70号-灵悦黑体</vt:lpstr>
      <vt:lpstr>1_Ion</vt:lpstr>
      <vt:lpstr>Office Theme</vt:lpstr>
      <vt:lpstr>1_Office Theme</vt:lpstr>
      <vt:lpstr>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Hoạt động 1: QUAN SÁT VÀ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3: Học sinh thực hành.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Example</dc:creator>
  <cp:lastModifiedBy>Example</cp:lastModifiedBy>
  <cp:revision>47</cp:revision>
  <dcterms:created xsi:type="dcterms:W3CDTF">2021-09-22T02:20:02Z</dcterms:created>
  <dcterms:modified xsi:type="dcterms:W3CDTF">2021-10-01T07:00:57Z</dcterms:modified>
</cp:coreProperties>
</file>